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5"/>
  </p:notesMasterIdLst>
  <p:handoutMasterIdLst>
    <p:handoutMasterId r:id="rId26"/>
  </p:handoutMasterIdLst>
  <p:sldIdLst>
    <p:sldId id="256" r:id="rId5"/>
    <p:sldId id="357" r:id="rId6"/>
    <p:sldId id="360" r:id="rId7"/>
    <p:sldId id="358" r:id="rId8"/>
    <p:sldId id="359" r:id="rId9"/>
    <p:sldId id="376" r:id="rId10"/>
    <p:sldId id="364" r:id="rId11"/>
    <p:sldId id="365" r:id="rId12"/>
    <p:sldId id="362" r:id="rId13"/>
    <p:sldId id="366" r:id="rId14"/>
    <p:sldId id="368" r:id="rId15"/>
    <p:sldId id="367" r:id="rId16"/>
    <p:sldId id="369" r:id="rId17"/>
    <p:sldId id="372" r:id="rId18"/>
    <p:sldId id="370" r:id="rId19"/>
    <p:sldId id="371" r:id="rId20"/>
    <p:sldId id="375" r:id="rId21"/>
    <p:sldId id="373" r:id="rId22"/>
    <p:sldId id="374" r:id="rId23"/>
    <p:sldId id="263" r:id="rId24"/>
  </p:sldIdLst>
  <p:sldSz cx="9906000" cy="6858000" type="A4"/>
  <p:notesSz cx="6797675" cy="9926638"/>
  <p:defaultTextStyle>
    <a:defPPr>
      <a:defRPr lang="en-US"/>
    </a:defPPr>
    <a:lvl1pPr algn="l" rtl="0" eaLnBrk="0" fontAlgn="base" hangingPunct="0">
      <a:spcBef>
        <a:spcPct val="0"/>
      </a:spcBef>
      <a:spcAft>
        <a:spcPct val="0"/>
      </a:spcAft>
      <a:defRPr kern="1200">
        <a:solidFill>
          <a:schemeClr val="tx1"/>
        </a:solidFill>
        <a:latin typeface="Arial Nova" panose="020B05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Nova" panose="020B05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Nova" panose="020B05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Nova" panose="020B05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Nova" panose="020B05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Nova" panose="020B05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Nova" panose="020B05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Nova" panose="020B05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Nova" panose="020B05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B087D1-BC83-4E6E-8F2F-B8B375E5B90B}" v="11" dt="2020-03-10T17:00:48.1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58"/>
    <p:restoredTop sz="84141" autoAdjust="0"/>
  </p:normalViewPr>
  <p:slideViewPr>
    <p:cSldViewPr>
      <p:cViewPr varScale="1">
        <p:scale>
          <a:sx n="92" d="100"/>
          <a:sy n="92" d="100"/>
        </p:scale>
        <p:origin x="1116" y="66"/>
      </p:cViewPr>
      <p:guideLst>
        <p:guide orient="horz" pos="2160"/>
        <p:guide pos="3120"/>
      </p:guideLst>
    </p:cSldViewPr>
  </p:slideViewPr>
  <p:notesTextViewPr>
    <p:cViewPr>
      <p:scale>
        <a:sx n="1" d="1"/>
        <a:sy n="1" d="1"/>
      </p:scale>
      <p:origin x="0" y="0"/>
    </p:cViewPr>
  </p:notesTextViewPr>
  <p:notesViewPr>
    <p:cSldViewPr>
      <p:cViewPr varScale="1">
        <p:scale>
          <a:sx n="82" d="100"/>
          <a:sy n="82" d="100"/>
        </p:scale>
        <p:origin x="-3180"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949CDB-1652-499C-922A-A4B92E5B243B}"/>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eaLnBrk="1" hangingPunct="1">
              <a:defRPr sz="1200">
                <a:latin typeface="Arial Nova"/>
              </a:defRPr>
            </a:lvl1pPr>
          </a:lstStyle>
          <a:p>
            <a:pPr>
              <a:defRPr/>
            </a:pPr>
            <a:endParaRPr lang="en-GB"/>
          </a:p>
        </p:txBody>
      </p:sp>
      <p:sp>
        <p:nvSpPr>
          <p:cNvPr id="3" name="Date Placeholder 2">
            <a:extLst>
              <a:ext uri="{FF2B5EF4-FFF2-40B4-BE49-F238E27FC236}">
                <a16:creationId xmlns:a16="http://schemas.microsoft.com/office/drawing/2014/main" id="{0DDC5F84-6AE2-4D00-B49A-999A80D9ADED}"/>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eaLnBrk="1" hangingPunct="1">
              <a:defRPr sz="1200">
                <a:latin typeface="Arial Nova"/>
              </a:defRPr>
            </a:lvl1pPr>
          </a:lstStyle>
          <a:p>
            <a:pPr>
              <a:defRPr/>
            </a:pPr>
            <a:fld id="{AA56BFB0-D22C-4126-8DD1-009EE614BC67}" type="datetimeFigureOut">
              <a:rPr lang="en-GB"/>
              <a:pPr>
                <a:defRPr/>
              </a:pPr>
              <a:t>2020-03-11</a:t>
            </a:fld>
            <a:endParaRPr lang="en-GB"/>
          </a:p>
        </p:txBody>
      </p:sp>
      <p:sp>
        <p:nvSpPr>
          <p:cNvPr id="4" name="Footer Placeholder 3">
            <a:extLst>
              <a:ext uri="{FF2B5EF4-FFF2-40B4-BE49-F238E27FC236}">
                <a16:creationId xmlns:a16="http://schemas.microsoft.com/office/drawing/2014/main" id="{924E1BE7-ED91-449E-AAB1-C3196F9C65FA}"/>
              </a:ext>
            </a:extLst>
          </p:cNvPr>
          <p:cNvSpPr>
            <a:spLocks noGrp="1"/>
          </p:cNvSpPr>
          <p:nvPr>
            <p:ph type="ftr" sz="quarter" idx="2"/>
          </p:nvPr>
        </p:nvSpPr>
        <p:spPr>
          <a:xfrm>
            <a:off x="0" y="9428163"/>
            <a:ext cx="2946400" cy="498475"/>
          </a:xfrm>
          <a:prstGeom prst="rect">
            <a:avLst/>
          </a:prstGeom>
        </p:spPr>
        <p:txBody>
          <a:bodyPr vert="horz" lIns="91440" tIns="45720" rIns="91440" bIns="45720" rtlCol="0" anchor="b"/>
          <a:lstStyle>
            <a:lvl1pPr algn="l" eaLnBrk="1" hangingPunct="1">
              <a:defRPr sz="1200">
                <a:latin typeface="Arial Nova"/>
              </a:defRPr>
            </a:lvl1pPr>
          </a:lstStyle>
          <a:p>
            <a:pPr>
              <a:defRPr/>
            </a:pPr>
            <a:endParaRPr lang="en-GB"/>
          </a:p>
        </p:txBody>
      </p:sp>
      <p:sp>
        <p:nvSpPr>
          <p:cNvPr id="5" name="Slide Number Placeholder 4">
            <a:extLst>
              <a:ext uri="{FF2B5EF4-FFF2-40B4-BE49-F238E27FC236}">
                <a16:creationId xmlns:a16="http://schemas.microsoft.com/office/drawing/2014/main" id="{F224BC19-E888-495C-8ADC-12355B91E2C9}"/>
              </a:ext>
            </a:extLst>
          </p:cNvPr>
          <p:cNvSpPr>
            <a:spLocks noGrp="1"/>
          </p:cNvSpPr>
          <p:nvPr>
            <p:ph type="sldNum" sz="quarter" idx="3"/>
          </p:nvPr>
        </p:nvSpPr>
        <p:spPr>
          <a:xfrm>
            <a:off x="3849688" y="9428163"/>
            <a:ext cx="2946400"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EDA4C74A-CD8E-45DD-AEB4-591CB01EEA9F}"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E395B4-A305-4DE1-9BFB-43282CAF5D98}"/>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2CC105CA-0297-448A-8743-03A471887B77}"/>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DE703CE-BDBA-4C33-A448-3F5134588107}" type="datetimeFigureOut">
              <a:rPr lang="en-GB"/>
              <a:pPr>
                <a:defRPr/>
              </a:pPr>
              <a:t>2020-03-11</a:t>
            </a:fld>
            <a:endParaRPr lang="en-GB"/>
          </a:p>
        </p:txBody>
      </p:sp>
      <p:sp>
        <p:nvSpPr>
          <p:cNvPr id="4" name="Slide Image Placeholder 3">
            <a:extLst>
              <a:ext uri="{FF2B5EF4-FFF2-40B4-BE49-F238E27FC236}">
                <a16:creationId xmlns:a16="http://schemas.microsoft.com/office/drawing/2014/main" id="{EC504076-06AA-4547-9DF5-4A3BE28E22A6}"/>
              </a:ext>
            </a:extLst>
          </p:cNvPr>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EDD88021-95E0-4801-AB27-5341B1F5F103}"/>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6" name="Footer Placeholder 5">
            <a:extLst>
              <a:ext uri="{FF2B5EF4-FFF2-40B4-BE49-F238E27FC236}">
                <a16:creationId xmlns:a16="http://schemas.microsoft.com/office/drawing/2014/main" id="{4D28414D-99EB-43ED-8381-41DF994AA246}"/>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67E165FC-3DBF-43DB-A5AF-9BBC86C10E3D}"/>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2584C5F1-F4D5-4454-B4B4-05E12D95F781}"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Nova Light" pitchFamily="34" charset="0"/>
        <a:ea typeface="Arial Nova Light"/>
        <a:cs typeface="Arial Nova Light" pitchFamily="34" charset="0"/>
      </a:defRPr>
    </a:lvl1pPr>
    <a:lvl2pPr marL="457200" algn="l" rtl="0" eaLnBrk="0" fontAlgn="base" hangingPunct="0">
      <a:spcBef>
        <a:spcPct val="30000"/>
      </a:spcBef>
      <a:spcAft>
        <a:spcPct val="0"/>
      </a:spcAft>
      <a:defRPr sz="1200" kern="1200">
        <a:solidFill>
          <a:schemeClr val="tx1"/>
        </a:solidFill>
        <a:latin typeface="Arial Nova Light" pitchFamily="34" charset="0"/>
        <a:ea typeface="Arial Nova Light"/>
        <a:cs typeface="Arial Nova Light" pitchFamily="34" charset="0"/>
      </a:defRPr>
    </a:lvl2pPr>
    <a:lvl3pPr marL="914400" algn="l" rtl="0" eaLnBrk="0" fontAlgn="base" hangingPunct="0">
      <a:spcBef>
        <a:spcPct val="30000"/>
      </a:spcBef>
      <a:spcAft>
        <a:spcPct val="0"/>
      </a:spcAft>
      <a:defRPr sz="1200" kern="1200">
        <a:solidFill>
          <a:schemeClr val="tx1"/>
        </a:solidFill>
        <a:latin typeface="Arial Nova Light" pitchFamily="34" charset="0"/>
        <a:ea typeface="Arial Nova Light"/>
        <a:cs typeface="Arial Nova Light" pitchFamily="34" charset="0"/>
      </a:defRPr>
    </a:lvl3pPr>
    <a:lvl4pPr marL="1371600" algn="l" rtl="0" eaLnBrk="0" fontAlgn="base" hangingPunct="0">
      <a:spcBef>
        <a:spcPct val="30000"/>
      </a:spcBef>
      <a:spcAft>
        <a:spcPct val="0"/>
      </a:spcAft>
      <a:defRPr sz="1200" kern="1200">
        <a:solidFill>
          <a:schemeClr val="tx1"/>
        </a:solidFill>
        <a:latin typeface="Arial Nova Light" pitchFamily="34" charset="0"/>
        <a:ea typeface="Arial Nova Light"/>
        <a:cs typeface="Arial Nova Light" pitchFamily="34" charset="0"/>
      </a:defRPr>
    </a:lvl4pPr>
    <a:lvl5pPr marL="1828800" algn="l" rtl="0" eaLnBrk="0" fontAlgn="base" hangingPunct="0">
      <a:spcBef>
        <a:spcPct val="30000"/>
      </a:spcBef>
      <a:spcAft>
        <a:spcPct val="0"/>
      </a:spcAft>
      <a:defRPr sz="1200" kern="1200">
        <a:solidFill>
          <a:schemeClr val="tx1"/>
        </a:solidFill>
        <a:latin typeface="Arial Nova Light" pitchFamily="34" charset="0"/>
        <a:ea typeface="Arial Nova Light"/>
        <a:cs typeface="Arial Nova Light"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C8907FD-C794-4092-A368-3A1597000B3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921875" cy="701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508756" y="1748408"/>
            <a:ext cx="5683796" cy="1470025"/>
          </a:xfrm>
        </p:spPr>
        <p:txBody>
          <a:bodyPr>
            <a:normAutofit/>
          </a:bodyPr>
          <a:lstStyle>
            <a:lvl1pPr algn="l">
              <a:defRPr sz="3200" b="1">
                <a:latin typeface="Arial Nova" pitchFamily="34" charset="0"/>
              </a:defRPr>
            </a:lvl1pPr>
          </a:lstStyle>
          <a:p>
            <a:r>
              <a:rPr lang="en-US"/>
              <a:t>Click to edit Master title style</a:t>
            </a:r>
            <a:endParaRPr lang="en-GB"/>
          </a:p>
        </p:txBody>
      </p:sp>
      <p:sp>
        <p:nvSpPr>
          <p:cNvPr id="3" name="Subtitle 2"/>
          <p:cNvSpPr>
            <a:spLocks noGrp="1"/>
          </p:cNvSpPr>
          <p:nvPr>
            <p:ph type="subTitle" idx="1"/>
          </p:nvPr>
        </p:nvSpPr>
        <p:spPr>
          <a:xfrm>
            <a:off x="523008" y="3260576"/>
            <a:ext cx="5654128" cy="1752600"/>
          </a:xfrm>
        </p:spPr>
        <p:txBody>
          <a:bodyPr>
            <a:normAutofit/>
          </a:bodyPr>
          <a:lstStyle>
            <a:lvl1pPr marL="0" indent="0" algn="l">
              <a:buNone/>
              <a:defRPr sz="1800">
                <a:solidFill>
                  <a:schemeClr val="tx1">
                    <a:tint val="75000"/>
                  </a:schemeClr>
                </a:solidFill>
                <a:latin typeface="Arial Nov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217350293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8FB36B16-CE2D-4025-9607-BCECC938228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2438"/>
          <a:stretch>
            <a:fillRect/>
          </a:stretch>
        </p:blipFill>
        <p:spPr bwMode="auto">
          <a:xfrm>
            <a:off x="-17463" y="0"/>
            <a:ext cx="993933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95300" y="274638"/>
            <a:ext cx="8915400" cy="994122"/>
          </a:xfrm>
        </p:spPr>
        <p:txBody>
          <a:bodyPr>
            <a:normAutofit/>
          </a:bodyPr>
          <a:lstStyle>
            <a:lvl1pPr>
              <a:defRPr sz="2800"/>
            </a:lvl1pPr>
          </a:lstStyle>
          <a:p>
            <a:r>
              <a:rPr lang="en-US"/>
              <a:t>Click to edit Master title style</a:t>
            </a:r>
            <a:endParaRPr lang="en-GB" dirty="0"/>
          </a:p>
        </p:txBody>
      </p:sp>
      <p:sp>
        <p:nvSpPr>
          <p:cNvPr id="3" name="Content Placeholder 2"/>
          <p:cNvSpPr>
            <a:spLocks noGrp="1"/>
          </p:cNvSpPr>
          <p:nvPr>
            <p:ph idx="1"/>
          </p:nvPr>
        </p:nvSpPr>
        <p:spPr>
          <a:xfrm>
            <a:off x="495300" y="1412776"/>
            <a:ext cx="8915400" cy="4525387"/>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A212EC1-E487-46B6-AFBE-669647C1DBE6}"/>
              </a:ext>
            </a:extLst>
          </p:cNvPr>
          <p:cNvSpPr>
            <a:spLocks noGrp="1"/>
          </p:cNvSpPr>
          <p:nvPr>
            <p:ph type="sldNum" sz="quarter" idx="10"/>
          </p:nvPr>
        </p:nvSpPr>
        <p:spPr>
          <a:xfrm>
            <a:off x="409575" y="6448425"/>
            <a:ext cx="2311400" cy="365125"/>
          </a:xfrm>
        </p:spPr>
        <p:txBody>
          <a:bodyPr/>
          <a:lstStyle>
            <a:lvl1pPr>
              <a:defRPr/>
            </a:lvl1pPr>
          </a:lstStyle>
          <a:p>
            <a:r>
              <a:rPr lang="en-GB" altLang="en-US"/>
              <a:t>PAGE </a:t>
            </a:r>
            <a:fld id="{1ECEEF4D-0DCB-4A67-894F-7DBC89DEFC77}" type="slidenum">
              <a:rPr lang="en-GB" altLang="en-US"/>
              <a:pPr/>
              <a:t>‹#›</a:t>
            </a:fld>
            <a:endParaRPr lang="en-GB" altLang="en-US"/>
          </a:p>
        </p:txBody>
      </p:sp>
    </p:spTree>
    <p:extLst>
      <p:ext uri="{BB962C8B-B14F-4D97-AF65-F5344CB8AC3E}">
        <p14:creationId xmlns:p14="http://schemas.microsoft.com/office/powerpoint/2010/main" val="303547624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A480599-74BE-466B-BAEE-C04B9AEA923D}"/>
              </a:ext>
            </a:extLst>
          </p:cNvPr>
          <p:cNvSpPr txBox="1">
            <a:spLocks/>
          </p:cNvSpPr>
          <p:nvPr userDrawn="1"/>
        </p:nvSpPr>
        <p:spPr>
          <a:xfrm>
            <a:off x="369888" y="6411913"/>
            <a:ext cx="2311400" cy="365125"/>
          </a:xfrm>
          <a:prstGeom prst="rect">
            <a:avLst/>
          </a:prstGeom>
        </p:spPr>
        <p:txBody>
          <a:bodyPr anchor="ctr"/>
          <a:lstStyle>
            <a:lvl1pPr>
              <a:defRPr>
                <a:solidFill>
                  <a:schemeClr val="tx1"/>
                </a:solidFill>
                <a:latin typeface="Arial Nova" panose="020B0504020202020204" pitchFamily="34" charset="0"/>
                <a:cs typeface="Arial" panose="020B0604020202020204" pitchFamily="34" charset="0"/>
              </a:defRPr>
            </a:lvl1pPr>
            <a:lvl2pPr marL="742950" indent="-285750">
              <a:defRPr>
                <a:solidFill>
                  <a:schemeClr val="tx1"/>
                </a:solidFill>
                <a:latin typeface="Arial Nova" panose="020B0504020202020204" pitchFamily="34" charset="0"/>
                <a:cs typeface="Arial" panose="020B0604020202020204" pitchFamily="34" charset="0"/>
              </a:defRPr>
            </a:lvl2pPr>
            <a:lvl3pPr marL="1143000" indent="-228600">
              <a:defRPr>
                <a:solidFill>
                  <a:schemeClr val="tx1"/>
                </a:solidFill>
                <a:latin typeface="Arial Nova" panose="020B0504020202020204" pitchFamily="34" charset="0"/>
                <a:cs typeface="Arial" panose="020B0604020202020204" pitchFamily="34" charset="0"/>
              </a:defRPr>
            </a:lvl3pPr>
            <a:lvl4pPr marL="1600200" indent="-228600">
              <a:defRPr>
                <a:solidFill>
                  <a:schemeClr val="tx1"/>
                </a:solidFill>
                <a:latin typeface="Arial Nova" panose="020B0504020202020204" pitchFamily="34" charset="0"/>
                <a:cs typeface="Arial" panose="020B0604020202020204" pitchFamily="34" charset="0"/>
              </a:defRPr>
            </a:lvl4pPr>
            <a:lvl5pPr marL="2057400" indent="-228600">
              <a:defRPr>
                <a:solidFill>
                  <a:schemeClr val="tx1"/>
                </a:solidFill>
                <a:latin typeface="Arial Nova" panose="020B05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ova" panose="020B05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ova" panose="020B05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ova" panose="020B05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ova" panose="020B0504020202020204" pitchFamily="34" charset="0"/>
                <a:cs typeface="Arial" panose="020B0604020202020204" pitchFamily="34" charset="0"/>
              </a:defRPr>
            </a:lvl9pPr>
          </a:lstStyle>
          <a:p>
            <a:pPr eaLnBrk="1" hangingPunct="1"/>
            <a:r>
              <a:rPr lang="en-GB" altLang="en-US" sz="1000" b="1">
                <a:solidFill>
                  <a:schemeClr val="bg1"/>
                </a:solidFill>
              </a:rPr>
              <a:t>PAGE </a:t>
            </a:r>
            <a:fld id="{D0AA64A1-3239-4B7D-9A4C-EFCA8823DFC8}" type="slidenum">
              <a:rPr lang="en-GB" altLang="en-US" sz="1000" b="1">
                <a:solidFill>
                  <a:schemeClr val="bg1"/>
                </a:solidFill>
              </a:rPr>
              <a:pPr eaLnBrk="1" hangingPunct="1"/>
              <a:t>‹#›</a:t>
            </a:fld>
            <a:endParaRPr lang="en-GB" altLang="en-US" sz="1000" b="1">
              <a:solidFill>
                <a:schemeClr val="bg1"/>
              </a:solidFill>
            </a:endParaRPr>
          </a:p>
        </p:txBody>
      </p:sp>
      <p:sp>
        <p:nvSpPr>
          <p:cNvPr id="9" name="Title 1"/>
          <p:cNvSpPr>
            <a:spLocks noGrp="1"/>
          </p:cNvSpPr>
          <p:nvPr>
            <p:ph type="title"/>
          </p:nvPr>
        </p:nvSpPr>
        <p:spPr>
          <a:xfrm>
            <a:off x="495300" y="274638"/>
            <a:ext cx="8915400" cy="994122"/>
          </a:xfrm>
        </p:spPr>
        <p:txBody>
          <a:bodyPr>
            <a:normAutofit/>
          </a:bodyPr>
          <a:lstStyle>
            <a:lvl1pPr>
              <a:defRPr sz="2800"/>
            </a:lvl1pPr>
          </a:lstStyle>
          <a:p>
            <a:r>
              <a:rPr lang="en-US"/>
              <a:t>Click to edit Master title style</a:t>
            </a:r>
            <a:endParaRPr lang="en-GB" dirty="0"/>
          </a:p>
        </p:txBody>
      </p:sp>
      <p:sp>
        <p:nvSpPr>
          <p:cNvPr id="10" name="Content Placeholder 2"/>
          <p:cNvSpPr>
            <a:spLocks noGrp="1"/>
          </p:cNvSpPr>
          <p:nvPr>
            <p:ph idx="1"/>
          </p:nvPr>
        </p:nvSpPr>
        <p:spPr>
          <a:xfrm>
            <a:off x="495300" y="1412776"/>
            <a:ext cx="8915400" cy="4525387"/>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A5775B0F-624A-408F-B96C-D6826AA6190D}"/>
              </a:ext>
            </a:extLst>
          </p:cNvPr>
          <p:cNvSpPr>
            <a:spLocks noGrp="1"/>
          </p:cNvSpPr>
          <p:nvPr>
            <p:ph type="sldNum" sz="quarter" idx="10"/>
          </p:nvPr>
        </p:nvSpPr>
        <p:spPr>
          <a:xfrm>
            <a:off x="409575" y="6448425"/>
            <a:ext cx="2311400" cy="365125"/>
          </a:xfrm>
        </p:spPr>
        <p:txBody>
          <a:bodyPr/>
          <a:lstStyle>
            <a:lvl1pPr>
              <a:defRPr/>
            </a:lvl1pPr>
          </a:lstStyle>
          <a:p>
            <a:r>
              <a:rPr lang="en-GB" altLang="en-US"/>
              <a:t>PAGE </a:t>
            </a:r>
            <a:fld id="{7DE72681-615D-490D-BF87-5AC72333B88F}" type="slidenum">
              <a:rPr lang="en-GB" altLang="en-US"/>
              <a:pPr/>
              <a:t>‹#›</a:t>
            </a:fld>
            <a:endParaRPr lang="en-GB" altLang="en-US"/>
          </a:p>
        </p:txBody>
      </p:sp>
    </p:spTree>
    <p:extLst>
      <p:ext uri="{BB962C8B-B14F-4D97-AF65-F5344CB8AC3E}">
        <p14:creationId xmlns:p14="http://schemas.microsoft.com/office/powerpoint/2010/main" val="1531831837"/>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A79931F1-60AD-424E-9725-E3F98F7666E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875"/>
          <a:stretch>
            <a:fillRect/>
          </a:stretch>
        </p:blipFill>
        <p:spPr bwMode="auto">
          <a:xfrm>
            <a:off x="0" y="0"/>
            <a:ext cx="9921875" cy="688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24129" y="3705052"/>
            <a:ext cx="8420100" cy="1362075"/>
          </a:xfrm>
        </p:spPr>
        <p:txBody>
          <a:bodyPr anchor="t">
            <a:normAutofit/>
          </a:bodyPr>
          <a:lstStyle>
            <a:lvl1pPr algn="l">
              <a:defRPr sz="3200" b="1" cap="all">
                <a:solidFill>
                  <a:schemeClr val="bg1"/>
                </a:solidFill>
              </a:defRPr>
            </a:lvl1pPr>
          </a:lstStyle>
          <a:p>
            <a:r>
              <a:rPr lang="en-US"/>
              <a:t>Click to edit Master title style</a:t>
            </a:r>
            <a:endParaRPr lang="en-GB" dirty="0"/>
          </a:p>
        </p:txBody>
      </p:sp>
      <p:sp>
        <p:nvSpPr>
          <p:cNvPr id="3" name="Text Placeholder 2"/>
          <p:cNvSpPr>
            <a:spLocks noGrp="1"/>
          </p:cNvSpPr>
          <p:nvPr>
            <p:ph type="body" idx="1"/>
          </p:nvPr>
        </p:nvSpPr>
        <p:spPr>
          <a:xfrm>
            <a:off x="524129" y="2204864"/>
            <a:ext cx="8420100" cy="1500187"/>
          </a:xfrm>
        </p:spPr>
        <p:txBody>
          <a:bodyPr anchor="b">
            <a:normAutofit/>
          </a:bodyPr>
          <a:lstStyle>
            <a:lvl1pPr marL="0" indent="0">
              <a:buNone/>
              <a:defRPr sz="24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92436244"/>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0EF69FB-DA4F-42F4-964C-94555A49DB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10135"/>
          <a:stretch>
            <a:fillRect/>
          </a:stretch>
        </p:blipFill>
        <p:spPr bwMode="auto">
          <a:xfrm>
            <a:off x="0" y="0"/>
            <a:ext cx="9921875" cy="630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24129" y="3705052"/>
            <a:ext cx="8420100" cy="1362075"/>
          </a:xfrm>
        </p:spPr>
        <p:txBody>
          <a:bodyPr anchor="t">
            <a:normAutofit/>
          </a:bodyPr>
          <a:lstStyle>
            <a:lvl1pPr algn="l">
              <a:defRPr sz="3200" b="1" cap="all">
                <a:solidFill>
                  <a:schemeClr val="accent1"/>
                </a:solidFill>
              </a:defRPr>
            </a:lvl1pPr>
          </a:lstStyle>
          <a:p>
            <a:r>
              <a:rPr lang="en-US"/>
              <a:t>Click to edit Master title style</a:t>
            </a:r>
            <a:endParaRPr lang="en-GB" dirty="0"/>
          </a:p>
        </p:txBody>
      </p:sp>
      <p:sp>
        <p:nvSpPr>
          <p:cNvPr id="3" name="Text Placeholder 2"/>
          <p:cNvSpPr>
            <a:spLocks noGrp="1"/>
          </p:cNvSpPr>
          <p:nvPr>
            <p:ph type="body" idx="1"/>
          </p:nvPr>
        </p:nvSpPr>
        <p:spPr>
          <a:xfrm>
            <a:off x="524129" y="2204864"/>
            <a:ext cx="8420100" cy="1500187"/>
          </a:xfrm>
        </p:spPr>
        <p:txBody>
          <a:bodyPr anchor="b">
            <a:normAutofit/>
          </a:bodyPr>
          <a:lstStyle>
            <a:lvl1pPr marL="0" indent="0">
              <a:buNone/>
              <a:defRPr sz="24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621980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1FD79B-C656-4D0E-9438-CDFF2C85EE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921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half" idx="1"/>
          </p:nvPr>
        </p:nvSpPr>
        <p:spPr>
          <a:xfrm>
            <a:off x="488504" y="1412776"/>
            <a:ext cx="4315114"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02382" y="1412776"/>
            <a:ext cx="4315114"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itle 1"/>
          <p:cNvSpPr>
            <a:spLocks noGrp="1"/>
          </p:cNvSpPr>
          <p:nvPr>
            <p:ph type="title"/>
          </p:nvPr>
        </p:nvSpPr>
        <p:spPr>
          <a:xfrm>
            <a:off x="495300" y="274638"/>
            <a:ext cx="8915400" cy="994122"/>
          </a:xfrm>
        </p:spPr>
        <p:txBody>
          <a:bodyPr/>
          <a:lstStyle/>
          <a:p>
            <a:r>
              <a:rPr lang="en-US"/>
              <a:t>Click to edit Master title style</a:t>
            </a:r>
            <a:endParaRPr lang="en-GB" dirty="0"/>
          </a:p>
        </p:txBody>
      </p:sp>
      <p:sp>
        <p:nvSpPr>
          <p:cNvPr id="6" name="Slide Number Placeholder 5">
            <a:extLst>
              <a:ext uri="{FF2B5EF4-FFF2-40B4-BE49-F238E27FC236}">
                <a16:creationId xmlns:a16="http://schemas.microsoft.com/office/drawing/2014/main" id="{7358D466-C032-40ED-AE06-A5D6ED462EAD}"/>
              </a:ext>
            </a:extLst>
          </p:cNvPr>
          <p:cNvSpPr>
            <a:spLocks noGrp="1"/>
          </p:cNvSpPr>
          <p:nvPr>
            <p:ph type="sldNum" sz="quarter" idx="10"/>
          </p:nvPr>
        </p:nvSpPr>
        <p:spPr>
          <a:xfrm>
            <a:off x="409575" y="6448425"/>
            <a:ext cx="2311400" cy="365125"/>
          </a:xfrm>
        </p:spPr>
        <p:txBody>
          <a:bodyPr/>
          <a:lstStyle>
            <a:lvl1pPr>
              <a:defRPr/>
            </a:lvl1pPr>
          </a:lstStyle>
          <a:p>
            <a:r>
              <a:rPr lang="en-GB" altLang="en-US"/>
              <a:t>PAGE </a:t>
            </a:r>
            <a:fld id="{F5946957-82CD-4807-A993-82BA50D5FDC2}" type="slidenum">
              <a:rPr lang="en-GB" altLang="en-US"/>
              <a:pPr/>
              <a:t>‹#›</a:t>
            </a:fld>
            <a:endParaRPr lang="en-GB" altLang="en-US"/>
          </a:p>
        </p:txBody>
      </p:sp>
    </p:spTree>
    <p:extLst>
      <p:ext uri="{BB962C8B-B14F-4D97-AF65-F5344CB8AC3E}">
        <p14:creationId xmlns:p14="http://schemas.microsoft.com/office/powerpoint/2010/main" val="2616085502"/>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71F52690-DB39-4155-B4E9-A90943C620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921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495300" y="1356988"/>
            <a:ext cx="4376870"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1996750"/>
            <a:ext cx="4376870"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5032111" y="1356988"/>
            <a:ext cx="4378590"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1996750"/>
            <a:ext cx="4378590"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
          <p:cNvSpPr>
            <a:spLocks noGrp="1"/>
          </p:cNvSpPr>
          <p:nvPr>
            <p:ph type="title"/>
          </p:nvPr>
        </p:nvSpPr>
        <p:spPr>
          <a:xfrm>
            <a:off x="495300" y="274638"/>
            <a:ext cx="8915400" cy="994122"/>
          </a:xfrm>
        </p:spPr>
        <p:txBody>
          <a:bodyPr/>
          <a:lstStyle/>
          <a:p>
            <a:r>
              <a:rPr lang="en-US"/>
              <a:t>Click to edit Master title style</a:t>
            </a:r>
            <a:endParaRPr lang="en-GB" dirty="0"/>
          </a:p>
        </p:txBody>
      </p:sp>
      <p:sp>
        <p:nvSpPr>
          <p:cNvPr id="8" name="Slide Number Placeholder 5">
            <a:extLst>
              <a:ext uri="{FF2B5EF4-FFF2-40B4-BE49-F238E27FC236}">
                <a16:creationId xmlns:a16="http://schemas.microsoft.com/office/drawing/2014/main" id="{F781E4FF-A8FC-4E79-9B00-5258BB8B5576}"/>
              </a:ext>
            </a:extLst>
          </p:cNvPr>
          <p:cNvSpPr>
            <a:spLocks noGrp="1"/>
          </p:cNvSpPr>
          <p:nvPr>
            <p:ph type="sldNum" sz="quarter" idx="10"/>
          </p:nvPr>
        </p:nvSpPr>
        <p:spPr>
          <a:xfrm>
            <a:off x="409575" y="6448425"/>
            <a:ext cx="2311400" cy="365125"/>
          </a:xfrm>
        </p:spPr>
        <p:txBody>
          <a:bodyPr/>
          <a:lstStyle>
            <a:lvl1pPr>
              <a:defRPr/>
            </a:lvl1pPr>
          </a:lstStyle>
          <a:p>
            <a:r>
              <a:rPr lang="en-GB" altLang="en-US"/>
              <a:t>PAGE </a:t>
            </a:r>
            <a:fld id="{5614256B-057E-4245-9AE1-7C543B1FB29A}" type="slidenum">
              <a:rPr lang="en-GB" altLang="en-US"/>
              <a:pPr/>
              <a:t>‹#›</a:t>
            </a:fld>
            <a:endParaRPr lang="en-GB" altLang="en-US"/>
          </a:p>
        </p:txBody>
      </p:sp>
    </p:spTree>
    <p:extLst>
      <p:ext uri="{BB962C8B-B14F-4D97-AF65-F5344CB8AC3E}">
        <p14:creationId xmlns:p14="http://schemas.microsoft.com/office/powerpoint/2010/main" val="3461758472"/>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8D5A7D12-AC55-40E1-968C-2174D8EB08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921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95300" y="274638"/>
            <a:ext cx="8915400" cy="994122"/>
          </a:xfrm>
        </p:spPr>
        <p:txBody>
          <a:bodyPr/>
          <a:lstStyle/>
          <a:p>
            <a:r>
              <a:rPr lang="en-US"/>
              <a:t>Click to edit Master title style</a:t>
            </a:r>
            <a:endParaRPr lang="en-GB" dirty="0"/>
          </a:p>
        </p:txBody>
      </p:sp>
      <p:sp>
        <p:nvSpPr>
          <p:cNvPr id="4" name="Slide Number Placeholder 5">
            <a:extLst>
              <a:ext uri="{FF2B5EF4-FFF2-40B4-BE49-F238E27FC236}">
                <a16:creationId xmlns:a16="http://schemas.microsoft.com/office/drawing/2014/main" id="{BE7A1BEF-A427-4C77-9C1D-C7D63630F456}"/>
              </a:ext>
            </a:extLst>
          </p:cNvPr>
          <p:cNvSpPr>
            <a:spLocks noGrp="1"/>
          </p:cNvSpPr>
          <p:nvPr>
            <p:ph type="sldNum" sz="quarter" idx="10"/>
          </p:nvPr>
        </p:nvSpPr>
        <p:spPr>
          <a:xfrm>
            <a:off x="409575" y="6448425"/>
            <a:ext cx="2311400" cy="365125"/>
          </a:xfrm>
        </p:spPr>
        <p:txBody>
          <a:bodyPr/>
          <a:lstStyle>
            <a:lvl1pPr>
              <a:defRPr/>
            </a:lvl1pPr>
          </a:lstStyle>
          <a:p>
            <a:r>
              <a:rPr lang="en-GB" altLang="en-US"/>
              <a:t>PAGE </a:t>
            </a:r>
            <a:fld id="{A5C008B8-0F71-45D1-AE8F-801DC6B4D3A1}" type="slidenum">
              <a:rPr lang="en-GB" altLang="en-US"/>
              <a:pPr/>
              <a:t>‹#›</a:t>
            </a:fld>
            <a:endParaRPr lang="en-GB" altLang="en-US"/>
          </a:p>
        </p:txBody>
      </p:sp>
    </p:spTree>
    <p:extLst>
      <p:ext uri="{BB962C8B-B14F-4D97-AF65-F5344CB8AC3E}">
        <p14:creationId xmlns:p14="http://schemas.microsoft.com/office/powerpoint/2010/main" val="1945238055"/>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62527D75-225C-4E2E-B61B-311888DC293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921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C7897C55-1123-42FA-9C62-D128605A1AB7}"/>
              </a:ext>
            </a:extLst>
          </p:cNvPr>
          <p:cNvSpPr>
            <a:spLocks noGrp="1"/>
          </p:cNvSpPr>
          <p:nvPr>
            <p:ph type="sldNum" sz="quarter" idx="10"/>
          </p:nvPr>
        </p:nvSpPr>
        <p:spPr>
          <a:xfrm>
            <a:off x="409575" y="6448425"/>
            <a:ext cx="2311400" cy="365125"/>
          </a:xfrm>
        </p:spPr>
        <p:txBody>
          <a:bodyPr/>
          <a:lstStyle>
            <a:lvl1pPr>
              <a:defRPr/>
            </a:lvl1pPr>
          </a:lstStyle>
          <a:p>
            <a:r>
              <a:rPr lang="en-GB" altLang="en-US"/>
              <a:t>PAGE </a:t>
            </a:r>
            <a:fld id="{2982AA2E-3C30-47BF-BE40-71B6184F18EE}" type="slidenum">
              <a:rPr lang="en-GB" altLang="en-US"/>
              <a:pPr/>
              <a:t>‹#›</a:t>
            </a:fld>
            <a:endParaRPr lang="en-GB" altLang="en-US"/>
          </a:p>
        </p:txBody>
      </p:sp>
    </p:spTree>
    <p:extLst>
      <p:ext uri="{BB962C8B-B14F-4D97-AF65-F5344CB8AC3E}">
        <p14:creationId xmlns:p14="http://schemas.microsoft.com/office/powerpoint/2010/main" val="4031768159"/>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138358-3092-46E6-B13C-23FDA31BBB3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921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95300" y="273050"/>
            <a:ext cx="3259006" cy="1162050"/>
          </a:xfrm>
        </p:spPr>
        <p:txBody>
          <a:bodyPr anchor="t"/>
          <a:lstStyle>
            <a:lvl1pPr algn="l">
              <a:defRPr sz="2000" b="1"/>
            </a:lvl1pPr>
          </a:lstStyle>
          <a:p>
            <a:r>
              <a:rPr lang="en-US"/>
              <a:t>Click to edit Master title style</a:t>
            </a:r>
            <a:endParaRPr lang="en-GB" dirty="0"/>
          </a:p>
        </p:txBody>
      </p:sp>
      <p:sp>
        <p:nvSpPr>
          <p:cNvPr id="3" name="Content Placeholder 2"/>
          <p:cNvSpPr>
            <a:spLocks noGrp="1"/>
          </p:cNvSpPr>
          <p:nvPr>
            <p:ph idx="1"/>
          </p:nvPr>
        </p:nvSpPr>
        <p:spPr>
          <a:xfrm>
            <a:off x="3872971" y="273052"/>
            <a:ext cx="5537729" cy="5606962"/>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495300" y="1435102"/>
            <a:ext cx="3259006" cy="449378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D255F71-1A26-4F6A-8C12-2FC8ED3ED1E2}"/>
              </a:ext>
            </a:extLst>
          </p:cNvPr>
          <p:cNvSpPr>
            <a:spLocks noGrp="1"/>
          </p:cNvSpPr>
          <p:nvPr>
            <p:ph type="sldNum" sz="quarter" idx="10"/>
          </p:nvPr>
        </p:nvSpPr>
        <p:spPr>
          <a:xfrm>
            <a:off x="409575" y="6448425"/>
            <a:ext cx="2311400" cy="365125"/>
          </a:xfrm>
        </p:spPr>
        <p:txBody>
          <a:bodyPr/>
          <a:lstStyle>
            <a:lvl1pPr>
              <a:defRPr/>
            </a:lvl1pPr>
          </a:lstStyle>
          <a:p>
            <a:r>
              <a:rPr lang="en-GB" altLang="en-US"/>
              <a:t>PAGE </a:t>
            </a:r>
            <a:fld id="{6A0C1048-DF56-4146-A2DD-AA7D9014B7CD}" type="slidenum">
              <a:rPr lang="en-GB" altLang="en-US"/>
              <a:pPr/>
              <a:t>‹#›</a:t>
            </a:fld>
            <a:endParaRPr lang="en-GB" altLang="en-US"/>
          </a:p>
        </p:txBody>
      </p:sp>
    </p:spTree>
    <p:extLst>
      <p:ext uri="{BB962C8B-B14F-4D97-AF65-F5344CB8AC3E}">
        <p14:creationId xmlns:p14="http://schemas.microsoft.com/office/powerpoint/2010/main" val="110336578"/>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5BE3041-E762-48DA-A2E4-285FB6A9A3E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26584"/>
          <a:stretch>
            <a:fillRect/>
          </a:stretch>
        </p:blipFill>
        <p:spPr bwMode="auto">
          <a:xfrm>
            <a:off x="0" y="1733550"/>
            <a:ext cx="9921875" cy="515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5">
            <a:extLst>
              <a:ext uri="{FF2B5EF4-FFF2-40B4-BE49-F238E27FC236}">
                <a16:creationId xmlns:a16="http://schemas.microsoft.com/office/drawing/2014/main" id="{482B4FFB-ADA4-485E-91AA-C4CA1C6E7388}"/>
              </a:ext>
            </a:extLst>
          </p:cNvPr>
          <p:cNvSpPr>
            <a:spLocks noGrp="1"/>
          </p:cNvSpPr>
          <p:nvPr>
            <p:ph type="sldNum" sz="quarter" idx="10"/>
          </p:nvPr>
        </p:nvSpPr>
        <p:spPr>
          <a:xfrm>
            <a:off x="409575" y="6448425"/>
            <a:ext cx="2311400" cy="365125"/>
          </a:xfrm>
        </p:spPr>
        <p:txBody>
          <a:bodyPr/>
          <a:lstStyle>
            <a:lvl1pPr>
              <a:defRPr/>
            </a:lvl1pPr>
          </a:lstStyle>
          <a:p>
            <a:r>
              <a:rPr lang="en-GB" altLang="en-US"/>
              <a:t>PAGE </a:t>
            </a:r>
            <a:fld id="{A9875F8C-4307-4A7E-A94D-22361D8AAE2F}" type="slidenum">
              <a:rPr lang="en-GB" altLang="en-US"/>
              <a:pPr/>
              <a:t>‹#›</a:t>
            </a:fld>
            <a:endParaRPr lang="en-GB" altLang="en-US"/>
          </a:p>
        </p:txBody>
      </p:sp>
    </p:spTree>
    <p:extLst>
      <p:ext uri="{BB962C8B-B14F-4D97-AF65-F5344CB8AC3E}">
        <p14:creationId xmlns:p14="http://schemas.microsoft.com/office/powerpoint/2010/main" val="2190735623"/>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058B2A3-82AF-426E-8926-64C0EC3CB6A5}"/>
              </a:ext>
            </a:extLst>
          </p:cNvPr>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76B6BE2F-ADB0-4F44-B16F-3F4BC2E50355}"/>
              </a:ext>
            </a:extLst>
          </p:cNvPr>
          <p:cNvSpPr>
            <a:spLocks noGrp="1"/>
          </p:cNvSpPr>
          <p:nvPr>
            <p:ph type="body" idx="1"/>
          </p:nvPr>
        </p:nvSpPr>
        <p:spPr bwMode="auto">
          <a:xfrm>
            <a:off x="495300" y="1517650"/>
            <a:ext cx="8915400" cy="442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6" name="Slide Number Placeholder 5">
            <a:extLst>
              <a:ext uri="{FF2B5EF4-FFF2-40B4-BE49-F238E27FC236}">
                <a16:creationId xmlns:a16="http://schemas.microsoft.com/office/drawing/2014/main" id="{A159F80A-9AA2-4D28-860D-A5C79B4F0681}"/>
              </a:ext>
            </a:extLst>
          </p:cNvPr>
          <p:cNvSpPr>
            <a:spLocks noGrp="1"/>
          </p:cNvSpPr>
          <p:nvPr>
            <p:ph type="sldNum" sz="quarter" idx="4"/>
          </p:nvPr>
        </p:nvSpPr>
        <p:spPr>
          <a:xfrm>
            <a:off x="404813" y="6246813"/>
            <a:ext cx="23114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000" b="1">
                <a:solidFill>
                  <a:srgbClr val="898989"/>
                </a:solidFill>
              </a:defRPr>
            </a:lvl1pPr>
          </a:lstStyle>
          <a:p>
            <a:r>
              <a:rPr lang="en-GB" altLang="en-US"/>
              <a:t>PAGE </a:t>
            </a:r>
            <a:fld id="{3778B835-7D72-4AAC-9718-773D33F9BA5C}"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4356" r:id="rId1"/>
    <p:sldLayoutId id="2147484357" r:id="rId2"/>
    <p:sldLayoutId id="2147484358" r:id="rId3"/>
    <p:sldLayoutId id="2147484359" r:id="rId4"/>
    <p:sldLayoutId id="2147484360" r:id="rId5"/>
    <p:sldLayoutId id="2147484361" r:id="rId6"/>
    <p:sldLayoutId id="2147484362" r:id="rId7"/>
    <p:sldLayoutId id="2147484363" r:id="rId8"/>
    <p:sldLayoutId id="2147484364" r:id="rId9"/>
    <p:sldLayoutId id="2147484365" r:id="rId10"/>
    <p:sldLayoutId id="2147484366" r:id="rId11"/>
  </p:sldLayoutIdLst>
  <p:hf hdr="0" ftr="0" dt="0"/>
  <p:txStyles>
    <p:titleStyle>
      <a:lvl1pPr algn="l" rtl="0" eaLnBrk="0" fontAlgn="base" hangingPunct="0">
        <a:spcBef>
          <a:spcPct val="0"/>
        </a:spcBef>
        <a:spcAft>
          <a:spcPct val="0"/>
        </a:spcAft>
        <a:defRPr sz="2800" b="1" kern="1200">
          <a:solidFill>
            <a:schemeClr val="tx1"/>
          </a:solidFill>
          <a:latin typeface="Arial Nova" pitchFamily="34" charset="0"/>
          <a:ea typeface="+mj-ea"/>
          <a:cs typeface="+mj-cs"/>
        </a:defRPr>
      </a:lvl1pPr>
      <a:lvl2pPr algn="l" rtl="0" eaLnBrk="0" fontAlgn="base" hangingPunct="0">
        <a:spcBef>
          <a:spcPct val="0"/>
        </a:spcBef>
        <a:spcAft>
          <a:spcPct val="0"/>
        </a:spcAft>
        <a:defRPr sz="2800" b="1">
          <a:solidFill>
            <a:schemeClr val="tx1"/>
          </a:solidFill>
          <a:latin typeface="Arial Nova"/>
        </a:defRPr>
      </a:lvl2pPr>
      <a:lvl3pPr algn="l" rtl="0" eaLnBrk="0" fontAlgn="base" hangingPunct="0">
        <a:spcBef>
          <a:spcPct val="0"/>
        </a:spcBef>
        <a:spcAft>
          <a:spcPct val="0"/>
        </a:spcAft>
        <a:defRPr sz="2800" b="1">
          <a:solidFill>
            <a:schemeClr val="tx1"/>
          </a:solidFill>
          <a:latin typeface="Arial Nova"/>
        </a:defRPr>
      </a:lvl3pPr>
      <a:lvl4pPr algn="l" rtl="0" eaLnBrk="0" fontAlgn="base" hangingPunct="0">
        <a:spcBef>
          <a:spcPct val="0"/>
        </a:spcBef>
        <a:spcAft>
          <a:spcPct val="0"/>
        </a:spcAft>
        <a:defRPr sz="2800" b="1">
          <a:solidFill>
            <a:schemeClr val="tx1"/>
          </a:solidFill>
          <a:latin typeface="Arial Nova"/>
        </a:defRPr>
      </a:lvl4pPr>
      <a:lvl5pPr algn="l" rtl="0" eaLnBrk="0" fontAlgn="base" hangingPunct="0">
        <a:spcBef>
          <a:spcPct val="0"/>
        </a:spcBef>
        <a:spcAft>
          <a:spcPct val="0"/>
        </a:spcAft>
        <a:defRPr sz="2800" b="1">
          <a:solidFill>
            <a:schemeClr val="tx1"/>
          </a:solidFill>
          <a:latin typeface="Arial Nova"/>
        </a:defRPr>
      </a:lvl5pPr>
      <a:lvl6pPr marL="457200" algn="l" rtl="0" fontAlgn="base">
        <a:spcBef>
          <a:spcPct val="0"/>
        </a:spcBef>
        <a:spcAft>
          <a:spcPct val="0"/>
        </a:spcAft>
        <a:defRPr sz="2800" b="1">
          <a:solidFill>
            <a:schemeClr val="tx1"/>
          </a:solidFill>
          <a:latin typeface="Arial Nova"/>
        </a:defRPr>
      </a:lvl6pPr>
      <a:lvl7pPr marL="914400" algn="l" rtl="0" fontAlgn="base">
        <a:spcBef>
          <a:spcPct val="0"/>
        </a:spcBef>
        <a:spcAft>
          <a:spcPct val="0"/>
        </a:spcAft>
        <a:defRPr sz="2800" b="1">
          <a:solidFill>
            <a:schemeClr val="tx1"/>
          </a:solidFill>
          <a:latin typeface="Arial Nova"/>
        </a:defRPr>
      </a:lvl7pPr>
      <a:lvl8pPr marL="1371600" algn="l" rtl="0" fontAlgn="base">
        <a:spcBef>
          <a:spcPct val="0"/>
        </a:spcBef>
        <a:spcAft>
          <a:spcPct val="0"/>
        </a:spcAft>
        <a:defRPr sz="2800" b="1">
          <a:solidFill>
            <a:schemeClr val="tx1"/>
          </a:solidFill>
          <a:latin typeface="Arial Nova"/>
        </a:defRPr>
      </a:lvl8pPr>
      <a:lvl9pPr marL="1828800" algn="l" rtl="0" fontAlgn="base">
        <a:spcBef>
          <a:spcPct val="0"/>
        </a:spcBef>
        <a:spcAft>
          <a:spcPct val="0"/>
        </a:spcAft>
        <a:defRPr sz="2800" b="1">
          <a:solidFill>
            <a:schemeClr val="tx1"/>
          </a:solidFill>
          <a:latin typeface="Arial Nova"/>
        </a:defRPr>
      </a:lvl9pPr>
    </p:titleStyle>
    <p:bodyStyle>
      <a:lvl1pPr marL="342900" indent="-342900" algn="l" rtl="0" eaLnBrk="0" fontAlgn="base" hangingPunct="0">
        <a:spcBef>
          <a:spcPct val="20000"/>
        </a:spcBef>
        <a:spcAft>
          <a:spcPct val="0"/>
        </a:spcAft>
        <a:buFont typeface="Wingdings" panose="05000000000000000000" pitchFamily="2" charset="2"/>
        <a:buChar char="§"/>
        <a:defRPr sz="2400" kern="1200">
          <a:solidFill>
            <a:schemeClr val="tx1"/>
          </a:solidFill>
          <a:latin typeface="Arial Nova"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Nova Light" pitchFamily="34" charset="0"/>
          <a:ea typeface="Arial Nova Light"/>
          <a:cs typeface="Arial Nova Light" pitchFamily="34" charset="0"/>
        </a:defRPr>
      </a:lvl2pPr>
      <a:lvl3pPr marL="1143000" indent="-228600" algn="l" rtl="0" eaLnBrk="0" fontAlgn="base" hangingPunct="0">
        <a:spcBef>
          <a:spcPct val="20000"/>
        </a:spcBef>
        <a:spcAft>
          <a:spcPct val="0"/>
        </a:spcAft>
        <a:buFont typeface="Arial Nova Light" panose="020B0304020202020204" pitchFamily="34" charset="0"/>
        <a:buChar char="–"/>
        <a:defRPr kern="1200">
          <a:solidFill>
            <a:schemeClr val="tx1"/>
          </a:solidFill>
          <a:latin typeface="Arial Nova Light" pitchFamily="34" charset="0"/>
          <a:ea typeface="Arial Nova Light"/>
          <a:cs typeface="Arial Nova Light"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Arial Nova Light" pitchFamily="34" charset="0"/>
          <a:ea typeface="Arial Nova Light"/>
          <a:cs typeface="Arial Nova Light" pitchFamily="34" charset="0"/>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Arial Nova Light" pitchFamily="34" charset="0"/>
          <a:ea typeface="Arial Nova Light"/>
          <a:cs typeface="Arial Nova Light"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www.nhs.uk/conditions/coronavirus-covid-19/" TargetMode="External"/><Relationship Id="rId2" Type="http://schemas.openxmlformats.org/officeDocument/2006/relationships/hyperlink" Target="https://www.gov.uk/guidance/coronavirus-covid-19-information-for-the-public#lockdown-areas"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www.gov.uk/government/publications/guidance-to-employers-and-businesses-about-covid-19" TargetMode="External"/><Relationship Id="rId2" Type="http://schemas.openxmlformats.org/officeDocument/2006/relationships/hyperlink" Target="https://www.gov.uk/government/publications/guidance-to-educational-settings-about-covid-19" TargetMode="External"/><Relationship Id="rId1" Type="http://schemas.openxmlformats.org/officeDocument/2006/relationships/slideLayout" Target="../slideLayouts/slideLayout8.xml"/><Relationship Id="rId5" Type="http://schemas.openxmlformats.org/officeDocument/2006/relationships/hyperlink" Target="https://www.gov.uk/government/publications/covid-19-guidance-for-staff-in-the-transport-sector" TargetMode="External"/><Relationship Id="rId4" Type="http://schemas.openxmlformats.org/officeDocument/2006/relationships/hyperlink" Target="https://www.gov.uk/government/publications/guidance-for-social-or-community-care-and-residential-settings-on-covid-19"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76500EB-EDFB-4EA8-9DD5-5FCC7BC84511}"/>
              </a:ext>
            </a:extLst>
          </p:cNvPr>
          <p:cNvSpPr>
            <a:spLocks noGrp="1"/>
          </p:cNvSpPr>
          <p:nvPr>
            <p:ph type="ctrTitle"/>
          </p:nvPr>
        </p:nvSpPr>
        <p:spPr>
          <a:xfrm>
            <a:off x="508000" y="1747838"/>
            <a:ext cx="6965950" cy="1470025"/>
          </a:xfrm>
        </p:spPr>
        <p:txBody>
          <a:bodyPr/>
          <a:lstStyle/>
          <a:p>
            <a:pPr eaLnBrk="1" hangingPunct="1"/>
            <a:r>
              <a:rPr lang="en-GB" altLang="en-US"/>
              <a:t>Coronavirus – Covid19 Overview</a:t>
            </a:r>
          </a:p>
        </p:txBody>
      </p:sp>
      <p:sp>
        <p:nvSpPr>
          <p:cNvPr id="3" name="Subtitle 2">
            <a:extLst>
              <a:ext uri="{FF2B5EF4-FFF2-40B4-BE49-F238E27FC236}">
                <a16:creationId xmlns:a16="http://schemas.microsoft.com/office/drawing/2014/main" id="{8BF4B651-A66A-4446-8644-D44A28BFB297}"/>
              </a:ext>
            </a:extLst>
          </p:cNvPr>
          <p:cNvSpPr>
            <a:spLocks noGrp="1"/>
          </p:cNvSpPr>
          <p:nvPr>
            <p:ph type="subTitle" idx="1"/>
          </p:nvPr>
        </p:nvSpPr>
        <p:spPr>
          <a:xfrm>
            <a:off x="522288" y="3260725"/>
            <a:ext cx="8534400" cy="1752600"/>
          </a:xfrm>
        </p:spPr>
        <p:txBody>
          <a:bodyPr rtlCol="0"/>
          <a:lstStyle/>
          <a:p>
            <a:pPr eaLnBrk="1" fontAlgn="auto" hangingPunct="1">
              <a:spcAft>
                <a:spcPts val="0"/>
              </a:spcAft>
              <a:defRPr/>
            </a:pPr>
            <a:r>
              <a:rPr lang="en-GB" dirty="0"/>
              <a:t>10th March 2020</a:t>
            </a:r>
          </a:p>
          <a:p>
            <a:pPr eaLnBrk="1" fontAlgn="auto" hangingPunct="1">
              <a:spcAft>
                <a:spcPts val="0"/>
              </a:spcAft>
              <a:defRPr/>
            </a:pPr>
            <a:r>
              <a:rPr lang="en-GB" dirty="0"/>
              <a:t>Data as of 17:00 10/03/20</a:t>
            </a:r>
          </a:p>
          <a:p>
            <a:pPr eaLnBrk="1" fontAlgn="auto" hangingPunct="1">
              <a:spcAft>
                <a:spcPts val="0"/>
              </a:spcAft>
              <a:defRPr/>
            </a:pPr>
            <a:endParaRPr lang="en-GB" dirty="0"/>
          </a:p>
          <a:p>
            <a:pPr eaLnBrk="1" fontAlgn="auto" hangingPunct="1">
              <a:spcAft>
                <a:spcPts val="0"/>
              </a:spcAft>
              <a:defRPr/>
            </a:pPr>
            <a:r>
              <a:rPr lang="en-GB" dirty="0"/>
              <a:t>Dr Justin Varney, Director of Public Health</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C391E4C9-15E8-472D-8857-D615726DECFA}"/>
              </a:ext>
            </a:extLst>
          </p:cNvPr>
          <p:cNvSpPr>
            <a:spLocks noGrp="1"/>
          </p:cNvSpPr>
          <p:nvPr>
            <p:ph type="title"/>
          </p:nvPr>
        </p:nvSpPr>
        <p:spPr>
          <a:xfrm>
            <a:off x="495300" y="274638"/>
            <a:ext cx="8915400" cy="644525"/>
          </a:xfrm>
        </p:spPr>
        <p:txBody>
          <a:bodyPr/>
          <a:lstStyle/>
          <a:p>
            <a:r>
              <a:rPr lang="en-US" altLang="en-US"/>
              <a:t>Coronavirus- Covid19</a:t>
            </a:r>
          </a:p>
        </p:txBody>
      </p:sp>
      <p:sp>
        <p:nvSpPr>
          <p:cNvPr id="16387" name="Slide Number Placeholder 3">
            <a:extLst>
              <a:ext uri="{FF2B5EF4-FFF2-40B4-BE49-F238E27FC236}">
                <a16:creationId xmlns:a16="http://schemas.microsoft.com/office/drawing/2014/main" id="{69908716-EE31-4AFF-8EB6-173CE328E83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BFC7FBF8-D81B-487E-A4F5-4C5FDDCC0D79}" type="slidenum">
              <a:rPr lang="en-GB" altLang="en-US" sz="1000">
                <a:solidFill>
                  <a:srgbClr val="898989"/>
                </a:solidFill>
              </a:rPr>
              <a:pPr>
                <a:spcBef>
                  <a:spcPct val="0"/>
                </a:spcBef>
                <a:buFontTx/>
                <a:buNone/>
              </a:pPr>
              <a:t>2</a:t>
            </a:fld>
            <a:endParaRPr lang="en-GB" altLang="en-US" sz="1000">
              <a:solidFill>
                <a:srgbClr val="898989"/>
              </a:solidFill>
            </a:endParaRPr>
          </a:p>
        </p:txBody>
      </p:sp>
      <p:sp>
        <p:nvSpPr>
          <p:cNvPr id="3" name="Content Placeholder 2">
            <a:extLst>
              <a:ext uri="{FF2B5EF4-FFF2-40B4-BE49-F238E27FC236}">
                <a16:creationId xmlns:a16="http://schemas.microsoft.com/office/drawing/2014/main" id="{C2399E47-7982-4EA2-B294-A5B437AA2CF0}"/>
              </a:ext>
            </a:extLst>
          </p:cNvPr>
          <p:cNvSpPr>
            <a:spLocks noGrp="1"/>
          </p:cNvSpPr>
          <p:nvPr>
            <p:ph idx="4294967295"/>
          </p:nvPr>
        </p:nvSpPr>
        <p:spPr>
          <a:xfrm>
            <a:off x="495300" y="836613"/>
            <a:ext cx="8915400" cy="5102225"/>
          </a:xfrm>
        </p:spPr>
        <p:txBody>
          <a:bodyPr>
            <a:noAutofit/>
          </a:bodyPr>
          <a:lstStyle/>
          <a:p>
            <a:pPr>
              <a:spcBef>
                <a:spcPts val="0"/>
              </a:spcBef>
              <a:defRPr/>
            </a:pPr>
            <a:r>
              <a:rPr lang="en-GB" sz="1800" dirty="0">
                <a:latin typeface="Arial" panose="020B0604020202020204" pitchFamily="34" charset="0"/>
                <a:cs typeface="Arial" panose="020B0604020202020204" pitchFamily="34" charset="0"/>
              </a:rPr>
              <a:t>Coronaviruses (</a:t>
            </a:r>
            <a:r>
              <a:rPr lang="en-GB" sz="1800" dirty="0" err="1">
                <a:latin typeface="Arial" panose="020B0604020202020204" pitchFamily="34" charset="0"/>
                <a:cs typeface="Arial" panose="020B0604020202020204" pitchFamily="34" charset="0"/>
              </a:rPr>
              <a:t>CoV</a:t>
            </a:r>
            <a:r>
              <a:rPr lang="en-GB" sz="1800" dirty="0">
                <a:latin typeface="Arial" panose="020B0604020202020204" pitchFamily="34" charset="0"/>
                <a:cs typeface="Arial" panose="020B0604020202020204" pitchFamily="34" charset="0"/>
              </a:rPr>
              <a:t>) are a large family of viruses that cause illness ranging from the common cold to more severe diseases such as Middle East Respiratory Syndrome (MERS-</a:t>
            </a:r>
            <a:r>
              <a:rPr lang="en-GB" sz="1800" dirty="0" err="1">
                <a:latin typeface="Arial" panose="020B0604020202020204" pitchFamily="34" charset="0"/>
                <a:cs typeface="Arial" panose="020B0604020202020204" pitchFamily="34" charset="0"/>
              </a:rPr>
              <a:t>CoV</a:t>
            </a:r>
            <a:r>
              <a:rPr lang="en-GB" sz="1800" dirty="0">
                <a:latin typeface="Arial" panose="020B0604020202020204" pitchFamily="34" charset="0"/>
                <a:cs typeface="Arial" panose="020B0604020202020204" pitchFamily="34" charset="0"/>
              </a:rPr>
              <a:t>) and Severe Acute Respiratory Syndrome (SARS-</a:t>
            </a:r>
            <a:r>
              <a:rPr lang="en-GB" sz="1800" dirty="0" err="1">
                <a:latin typeface="Arial" panose="020B0604020202020204" pitchFamily="34" charset="0"/>
                <a:cs typeface="Arial" panose="020B0604020202020204" pitchFamily="34" charset="0"/>
              </a:rPr>
              <a:t>CoV</a:t>
            </a:r>
            <a:r>
              <a:rPr lang="en-GB" sz="1800" dirty="0">
                <a:latin typeface="Arial" panose="020B0604020202020204" pitchFamily="34" charset="0"/>
                <a:cs typeface="Arial" panose="020B0604020202020204" pitchFamily="34" charset="0"/>
              </a:rPr>
              <a:t>).</a:t>
            </a:r>
          </a:p>
          <a:p>
            <a:pPr>
              <a:spcBef>
                <a:spcPts val="0"/>
              </a:spcBef>
              <a:defRPr/>
            </a:pPr>
            <a:endParaRPr lang="en-GB" sz="900" dirty="0">
              <a:latin typeface="Arial" panose="020B0604020202020204" pitchFamily="34" charset="0"/>
              <a:cs typeface="Arial" panose="020B0604020202020204" pitchFamily="34" charset="0"/>
            </a:endParaRPr>
          </a:p>
          <a:p>
            <a:pPr>
              <a:spcBef>
                <a:spcPts val="0"/>
              </a:spcBef>
              <a:defRPr/>
            </a:pPr>
            <a:r>
              <a:rPr lang="en-GB" sz="1800" dirty="0"/>
              <a:t>As a group, coronaviruses are common across the world. Typical symptoms of coronavirus include fever and a cough that may progress to a severe pneumonia causing shortness of breath and breathing difficulties. This is different from the flu virus.</a:t>
            </a:r>
          </a:p>
          <a:p>
            <a:pPr marL="0" indent="0">
              <a:spcBef>
                <a:spcPts val="0"/>
              </a:spcBef>
              <a:buFont typeface="Wingdings" panose="05000000000000000000" pitchFamily="2" charset="2"/>
              <a:buNone/>
              <a:defRPr/>
            </a:pPr>
            <a:endParaRPr lang="en-GB" sz="800" dirty="0">
              <a:latin typeface="Arial" panose="020B0604020202020204" pitchFamily="34" charset="0"/>
              <a:cs typeface="Arial" panose="020B0604020202020204" pitchFamily="34" charset="0"/>
            </a:endParaRPr>
          </a:p>
          <a:p>
            <a:pPr>
              <a:spcBef>
                <a:spcPts val="0"/>
              </a:spcBef>
              <a:defRPr/>
            </a:pPr>
            <a:r>
              <a:rPr lang="en-GB" sz="1800" dirty="0"/>
              <a:t>Novel coronavirus (COVID-19) is a new strain of coronavirus first identified in Wuhan City, China, but now identified and spreading across the globe. </a:t>
            </a:r>
          </a:p>
          <a:p>
            <a:pPr marL="0" indent="0">
              <a:spcBef>
                <a:spcPts val="0"/>
              </a:spcBef>
              <a:buFont typeface="Wingdings" panose="05000000000000000000" pitchFamily="2" charset="2"/>
              <a:buNone/>
              <a:defRPr/>
            </a:pPr>
            <a:endParaRPr lang="en-GB" sz="1000" dirty="0"/>
          </a:p>
          <a:p>
            <a:pPr>
              <a:spcBef>
                <a:spcPts val="0"/>
              </a:spcBef>
              <a:defRPr/>
            </a:pPr>
            <a:r>
              <a:rPr lang="en-GB" sz="1800" dirty="0"/>
              <a:t>It is expected that for most of the population symptoms will be mild and mimic the common cold.  However, more severe symptoms may be seen in people with weakened immune systems, older people, and those with long-term conditions like diabetes, cancer and chronic lung disease.</a:t>
            </a:r>
          </a:p>
          <a:p>
            <a:pPr marL="0" indent="0">
              <a:spcBef>
                <a:spcPts val="0"/>
              </a:spcBef>
              <a:buFont typeface="Wingdings" panose="05000000000000000000" pitchFamily="2" charset="2"/>
              <a:buNone/>
              <a:defRPr/>
            </a:pPr>
            <a:endParaRPr lang="en-GB" sz="1800" dirty="0"/>
          </a:p>
          <a:p>
            <a:pPr>
              <a:spcBef>
                <a:spcPts val="0"/>
              </a:spcBef>
              <a:defRPr/>
            </a:pPr>
            <a:r>
              <a:rPr lang="en-GB" sz="1800" dirty="0"/>
              <a:t>Current modelling suggests over 80% of the population will get the disease if it reaches pandemic scale. The current mortality rate is around 1%, although this is highest among the elderly and those with chronic health conditions.</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27B32F4-1D3F-4DDB-9501-F2F6820916A6}"/>
              </a:ext>
            </a:extLst>
          </p:cNvPr>
          <p:cNvSpPr>
            <a:spLocks noGrp="1"/>
          </p:cNvSpPr>
          <p:nvPr>
            <p:ph type="title"/>
          </p:nvPr>
        </p:nvSpPr>
        <p:spPr>
          <a:xfrm>
            <a:off x="495300" y="44450"/>
            <a:ext cx="2225675" cy="1223963"/>
          </a:xfrm>
        </p:spPr>
        <p:txBody>
          <a:bodyPr/>
          <a:lstStyle/>
          <a:p>
            <a:pPr algn="ctr"/>
            <a:r>
              <a:rPr lang="en-US" altLang="en-US"/>
              <a:t>Current Global Picture</a:t>
            </a:r>
          </a:p>
        </p:txBody>
      </p:sp>
      <p:sp>
        <p:nvSpPr>
          <p:cNvPr id="17411" name="Slide Number Placeholder 3">
            <a:extLst>
              <a:ext uri="{FF2B5EF4-FFF2-40B4-BE49-F238E27FC236}">
                <a16:creationId xmlns:a16="http://schemas.microsoft.com/office/drawing/2014/main" id="{D24B1B68-4B8B-42A9-BDB9-4049B80ECDD1}"/>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967A836C-2D4B-479A-92FA-22A015F8CD21}" type="slidenum">
              <a:rPr lang="en-GB" altLang="en-US" sz="1000">
                <a:solidFill>
                  <a:srgbClr val="898989"/>
                </a:solidFill>
              </a:rPr>
              <a:pPr>
                <a:spcBef>
                  <a:spcPct val="0"/>
                </a:spcBef>
                <a:buFontTx/>
                <a:buNone/>
              </a:pPr>
              <a:t>3</a:t>
            </a:fld>
            <a:endParaRPr lang="en-GB" altLang="en-US" sz="1000">
              <a:solidFill>
                <a:srgbClr val="898989"/>
              </a:solidFill>
            </a:endParaRPr>
          </a:p>
        </p:txBody>
      </p:sp>
      <p:pic>
        <p:nvPicPr>
          <p:cNvPr id="17412" name="Picture 2" descr="A picture containing text, map&#10;&#10;Description automatically generated">
            <a:extLst>
              <a:ext uri="{FF2B5EF4-FFF2-40B4-BE49-F238E27FC236}">
                <a16:creationId xmlns:a16="http://schemas.microsoft.com/office/drawing/2014/main" id="{1C493F56-FF56-4D88-A519-51408D6C47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6700" y="0"/>
            <a:ext cx="743585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6">
            <a:extLst>
              <a:ext uri="{FF2B5EF4-FFF2-40B4-BE49-F238E27FC236}">
                <a16:creationId xmlns:a16="http://schemas.microsoft.com/office/drawing/2014/main" id="{123C0FBB-B639-4355-B20B-6EFCF402C8B9}"/>
              </a:ext>
            </a:extLst>
          </p:cNvPr>
          <p:cNvSpPr txBox="1">
            <a:spLocks noChangeArrowheads="1"/>
          </p:cNvSpPr>
          <p:nvPr/>
        </p:nvSpPr>
        <p:spPr bwMode="auto">
          <a:xfrm>
            <a:off x="409575" y="1223963"/>
            <a:ext cx="2598738"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2000"/>
              <a:t>About 80,900 people in China have been infected with coronavirus since its emergence in the city of Wuhan, Hubei province, in December.</a:t>
            </a:r>
          </a:p>
          <a:p>
            <a:pPr>
              <a:spcBef>
                <a:spcPct val="0"/>
              </a:spcBef>
              <a:buFontTx/>
              <a:buNone/>
            </a:pPr>
            <a:endParaRPr lang="en-GB" altLang="en-US" sz="2000"/>
          </a:p>
          <a:p>
            <a:pPr>
              <a:spcBef>
                <a:spcPct val="0"/>
              </a:spcBef>
              <a:buFontTx/>
              <a:buNone/>
            </a:pPr>
            <a:r>
              <a:rPr lang="en-GB" altLang="en-US" sz="2000"/>
              <a:t>But there have also been 29,000 cases outside China, according to World Health Organization (WHO) figures</a:t>
            </a:r>
          </a:p>
          <a:p>
            <a:pPr>
              <a:spcBef>
                <a:spcPct val="0"/>
              </a:spcBef>
              <a:buFontTx/>
              <a:buNone/>
            </a:pPr>
            <a:endParaRPr lang="en-GB" altLang="en-US" sz="2000"/>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1">
            <a:extLst>
              <a:ext uri="{FF2B5EF4-FFF2-40B4-BE49-F238E27FC236}">
                <a16:creationId xmlns:a16="http://schemas.microsoft.com/office/drawing/2014/main" id="{8BB210DA-A3A4-4322-8AD0-BA0523E08CC0}"/>
              </a:ext>
            </a:extLst>
          </p:cNvPr>
          <p:cNvSpPr>
            <a:spLocks noGrp="1"/>
          </p:cNvSpPr>
          <p:nvPr>
            <p:ph type="title"/>
          </p:nvPr>
        </p:nvSpPr>
        <p:spPr>
          <a:xfrm>
            <a:off x="495300" y="274638"/>
            <a:ext cx="8915400" cy="993775"/>
          </a:xfrm>
        </p:spPr>
        <p:txBody>
          <a:bodyPr/>
          <a:lstStyle/>
          <a:p>
            <a:r>
              <a:rPr lang="en-US" altLang="en-US"/>
              <a:t>Current UK picture</a:t>
            </a:r>
          </a:p>
        </p:txBody>
      </p:sp>
      <p:sp>
        <p:nvSpPr>
          <p:cNvPr id="18436" name="Slide Number Placeholder 3">
            <a:extLst>
              <a:ext uri="{FF2B5EF4-FFF2-40B4-BE49-F238E27FC236}">
                <a16:creationId xmlns:a16="http://schemas.microsoft.com/office/drawing/2014/main" id="{BB1FE028-B8B6-4BC4-BA28-961BA7E7182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64093997-92DF-4267-9112-D2CFD54B8A93}" type="slidenum">
              <a:rPr lang="en-GB" altLang="en-US" sz="1000">
                <a:solidFill>
                  <a:srgbClr val="898989"/>
                </a:solidFill>
              </a:rPr>
              <a:pPr>
                <a:spcBef>
                  <a:spcPct val="0"/>
                </a:spcBef>
                <a:buFontTx/>
                <a:buNone/>
              </a:pPr>
              <a:t>4</a:t>
            </a:fld>
            <a:endParaRPr lang="en-GB" altLang="en-US" sz="1000">
              <a:solidFill>
                <a:srgbClr val="898989"/>
              </a:solidFill>
            </a:endParaRPr>
          </a:p>
        </p:txBody>
      </p:sp>
      <p:sp>
        <p:nvSpPr>
          <p:cNvPr id="18437" name="Content Placeholder 2">
            <a:extLst>
              <a:ext uri="{FF2B5EF4-FFF2-40B4-BE49-F238E27FC236}">
                <a16:creationId xmlns:a16="http://schemas.microsoft.com/office/drawing/2014/main" id="{22148E0A-024B-461D-9D69-ACAB742F871A}"/>
              </a:ext>
            </a:extLst>
          </p:cNvPr>
          <p:cNvSpPr>
            <a:spLocks noGrp="1"/>
          </p:cNvSpPr>
          <p:nvPr>
            <p:ph idx="4294967295"/>
          </p:nvPr>
        </p:nvSpPr>
        <p:spPr>
          <a:xfrm>
            <a:off x="495300" y="1124744"/>
            <a:ext cx="4475163" cy="4898231"/>
          </a:xfrm>
        </p:spPr>
        <p:txBody>
          <a:bodyPr/>
          <a:lstStyle/>
          <a:p>
            <a:pPr marL="0" indent="0">
              <a:buNone/>
            </a:pPr>
            <a:r>
              <a:rPr lang="en-GB" sz="2000" dirty="0"/>
              <a:t>As of 9am on 10 March 2020, 26,261 people have been tested in the UK, of which 25,888 were confirmed negative and 373 were confirmed as positive. Six patients who tested positive for COVID-19 have died.</a:t>
            </a:r>
            <a:endParaRPr lang="en-GB" altLang="en-US" sz="2000" dirty="0"/>
          </a:p>
          <a:p>
            <a:pPr marL="0" indent="0">
              <a:buFont typeface="Wingdings" panose="05000000000000000000" pitchFamily="2" charset="2"/>
              <a:buNone/>
            </a:pPr>
            <a:r>
              <a:rPr lang="en-GB" altLang="en-US" dirty="0"/>
              <a:t>In the West Midlands:</a:t>
            </a:r>
          </a:p>
          <a:p>
            <a:pPr lvl="1">
              <a:spcBef>
                <a:spcPct val="0"/>
              </a:spcBef>
            </a:pPr>
            <a:r>
              <a:rPr lang="en-GB" altLang="en-US" sz="1900" dirty="0">
                <a:ea typeface="Arial Nova Light" panose="020B0304020202020204" pitchFamily="34" charset="0"/>
              </a:rPr>
              <a:t>Birmingham 	1 case</a:t>
            </a:r>
          </a:p>
          <a:p>
            <a:pPr lvl="1">
              <a:spcBef>
                <a:spcPct val="0"/>
              </a:spcBef>
            </a:pPr>
            <a:r>
              <a:rPr lang="en-GB" altLang="en-US" sz="1900" dirty="0">
                <a:ea typeface="Arial Nova Light" panose="020B0304020202020204" pitchFamily="34" charset="0"/>
              </a:rPr>
              <a:t>Coventry 		3 cases</a:t>
            </a:r>
          </a:p>
          <a:p>
            <a:pPr lvl="1">
              <a:spcBef>
                <a:spcPct val="0"/>
              </a:spcBef>
            </a:pPr>
            <a:r>
              <a:rPr lang="en-GB" altLang="en-US" sz="1900" dirty="0">
                <a:ea typeface="Arial Nova Light" panose="020B0304020202020204" pitchFamily="34" charset="0"/>
              </a:rPr>
              <a:t>Staffordshire 	4 cases</a:t>
            </a:r>
          </a:p>
          <a:p>
            <a:pPr lvl="1">
              <a:spcBef>
                <a:spcPct val="0"/>
              </a:spcBef>
            </a:pPr>
            <a:r>
              <a:rPr lang="en-GB" altLang="en-US" sz="1900" dirty="0">
                <a:ea typeface="Arial Nova Light" panose="020B0304020202020204" pitchFamily="34" charset="0"/>
              </a:rPr>
              <a:t>Warwickshire 	4 cases</a:t>
            </a:r>
          </a:p>
          <a:p>
            <a:pPr lvl="1">
              <a:spcBef>
                <a:spcPct val="0"/>
              </a:spcBef>
            </a:pPr>
            <a:r>
              <a:rPr lang="en-GB" altLang="en-US" sz="1900" dirty="0">
                <a:ea typeface="Arial Nova Light" panose="020B0304020202020204" pitchFamily="34" charset="0"/>
              </a:rPr>
              <a:t>Wolverhampton 	3 case</a:t>
            </a:r>
          </a:p>
          <a:p>
            <a:pPr lvl="1">
              <a:spcBef>
                <a:spcPct val="0"/>
              </a:spcBef>
            </a:pPr>
            <a:r>
              <a:rPr lang="en-GB" altLang="en-US" sz="1900" dirty="0">
                <a:ea typeface="Arial Nova Light" panose="020B0304020202020204" pitchFamily="34" charset="0"/>
              </a:rPr>
              <a:t>Dudley		1 case</a:t>
            </a:r>
          </a:p>
          <a:p>
            <a:pPr lvl="1">
              <a:spcBef>
                <a:spcPct val="0"/>
              </a:spcBef>
            </a:pPr>
            <a:r>
              <a:rPr lang="en-GB" altLang="en-US" sz="1900" dirty="0">
                <a:ea typeface="Arial Nova Light" panose="020B0304020202020204" pitchFamily="34" charset="0"/>
              </a:rPr>
              <a:t>Herefordshire	1 case</a:t>
            </a:r>
          </a:p>
          <a:p>
            <a:pPr lvl="1">
              <a:spcBef>
                <a:spcPct val="0"/>
              </a:spcBef>
            </a:pPr>
            <a:r>
              <a:rPr lang="en-GB" altLang="en-US" sz="1900" dirty="0">
                <a:ea typeface="Arial Nova Light" panose="020B0304020202020204" pitchFamily="34" charset="0"/>
              </a:rPr>
              <a:t>Shropshire	1 case</a:t>
            </a:r>
            <a:endParaRPr lang="en-US" altLang="en-US" sz="1900" dirty="0">
              <a:ea typeface="Arial Nova Light" panose="020B0304020202020204" pitchFamily="34" charset="0"/>
            </a:endParaRPr>
          </a:p>
        </p:txBody>
      </p:sp>
      <p:pic>
        <p:nvPicPr>
          <p:cNvPr id="3" name="Picture 2" descr="A close up of a map&#10;&#10;Description automatically generated">
            <a:extLst>
              <a:ext uri="{FF2B5EF4-FFF2-40B4-BE49-F238E27FC236}">
                <a16:creationId xmlns:a16="http://schemas.microsoft.com/office/drawing/2014/main" id="{D5B04D07-154F-484F-B063-90C2528C7A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9024" y="3103"/>
            <a:ext cx="4613853" cy="6858000"/>
          </a:xfrm>
          <a:prstGeom prst="rect">
            <a:avLst/>
          </a:prstGeom>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a:extLst>
              <a:ext uri="{FF2B5EF4-FFF2-40B4-BE49-F238E27FC236}">
                <a16:creationId xmlns:a16="http://schemas.microsoft.com/office/drawing/2014/main" id="{60143F8D-067C-4062-8CCC-8E74E400D33D}"/>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16BC537C-1E09-4C4C-A1CC-E6C803E0707C}" type="slidenum">
              <a:rPr lang="en-GB" altLang="en-US" sz="1000">
                <a:solidFill>
                  <a:srgbClr val="898989"/>
                </a:solidFill>
              </a:rPr>
              <a:pPr>
                <a:spcBef>
                  <a:spcPct val="0"/>
                </a:spcBef>
                <a:buFontTx/>
                <a:buNone/>
              </a:pPr>
              <a:t>5</a:t>
            </a:fld>
            <a:endParaRPr lang="en-GB" altLang="en-US" sz="1000">
              <a:solidFill>
                <a:srgbClr val="898989"/>
              </a:solidFill>
            </a:endParaRPr>
          </a:p>
        </p:txBody>
      </p:sp>
      <p:pic>
        <p:nvPicPr>
          <p:cNvPr id="3" name="Picture 2" descr="A screenshot of a cell phone&#10;&#10;Description automatically generated">
            <a:extLst>
              <a:ext uri="{FF2B5EF4-FFF2-40B4-BE49-F238E27FC236}">
                <a16:creationId xmlns:a16="http://schemas.microsoft.com/office/drawing/2014/main" id="{5BD9650A-122C-49F0-B0D3-1A7BEE1753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19" y="0"/>
            <a:ext cx="9751161" cy="6858000"/>
          </a:xfrm>
          <a:prstGeom prst="rect">
            <a:avLst/>
          </a:prstGeom>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4738D3EB-5015-43E9-A8EF-7858C7F2D00B}"/>
              </a:ext>
            </a:extLst>
          </p:cNvPr>
          <p:cNvSpPr>
            <a:spLocks noGrp="1"/>
          </p:cNvSpPr>
          <p:nvPr>
            <p:ph type="title"/>
          </p:nvPr>
        </p:nvSpPr>
        <p:spPr>
          <a:xfrm>
            <a:off x="495300" y="274638"/>
            <a:ext cx="8915400" cy="993775"/>
          </a:xfrm>
        </p:spPr>
        <p:txBody>
          <a:bodyPr/>
          <a:lstStyle/>
          <a:p>
            <a:r>
              <a:rPr lang="en-US" altLang="en-US"/>
              <a:t>Wider impacts of Covid19</a:t>
            </a:r>
          </a:p>
        </p:txBody>
      </p:sp>
      <p:sp>
        <p:nvSpPr>
          <p:cNvPr id="20483" name="Slide Number Placeholder 3">
            <a:extLst>
              <a:ext uri="{FF2B5EF4-FFF2-40B4-BE49-F238E27FC236}">
                <a16:creationId xmlns:a16="http://schemas.microsoft.com/office/drawing/2014/main" id="{E2F05AB1-3213-438A-BF72-8A9E3B442571}"/>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C65BB870-690F-49B7-8B39-B04916F34C9C}" type="slidenum">
              <a:rPr lang="en-GB" altLang="en-US" sz="1000">
                <a:solidFill>
                  <a:srgbClr val="898989"/>
                </a:solidFill>
              </a:rPr>
              <a:pPr>
                <a:spcBef>
                  <a:spcPct val="0"/>
                </a:spcBef>
                <a:buFontTx/>
                <a:buNone/>
              </a:pPr>
              <a:t>6</a:t>
            </a:fld>
            <a:endParaRPr lang="en-GB" altLang="en-US" sz="1000">
              <a:solidFill>
                <a:srgbClr val="898989"/>
              </a:solidFill>
            </a:endParaRPr>
          </a:p>
        </p:txBody>
      </p:sp>
      <p:pic>
        <p:nvPicPr>
          <p:cNvPr id="20484" name="Picture 5" descr="A close up of a map&#10;&#10;Description automatically generated">
            <a:extLst>
              <a:ext uri="{FF2B5EF4-FFF2-40B4-BE49-F238E27FC236}">
                <a16:creationId xmlns:a16="http://schemas.microsoft.com/office/drawing/2014/main" id="{A71E13EE-C9A4-414E-BF50-215617D9C5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913" y="1916113"/>
            <a:ext cx="484187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7" descr="A screenshot of a cell phone&#10;&#10;Description automatically generated">
            <a:extLst>
              <a:ext uri="{FF2B5EF4-FFF2-40B4-BE49-F238E27FC236}">
                <a16:creationId xmlns:a16="http://schemas.microsoft.com/office/drawing/2014/main" id="{D6262B2B-1B3C-440E-9063-15C6BDDB4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475" y="1701800"/>
            <a:ext cx="4257675"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205844E4-C104-4546-B858-F867C1FAE072}"/>
              </a:ext>
            </a:extLst>
          </p:cNvPr>
          <p:cNvSpPr txBox="1"/>
          <p:nvPr/>
        </p:nvSpPr>
        <p:spPr>
          <a:xfrm>
            <a:off x="409575" y="1268413"/>
            <a:ext cx="4845050" cy="369887"/>
          </a:xfrm>
          <a:prstGeom prst="rect">
            <a:avLst/>
          </a:prstGeom>
          <a:solidFill>
            <a:schemeClr val="accent1">
              <a:lumMod val="20000"/>
              <a:lumOff val="80000"/>
            </a:schemeClr>
          </a:solidFill>
        </p:spPr>
        <p:txBody>
          <a:bodyPr>
            <a:spAutoFit/>
          </a:bodyPr>
          <a:lstStyle/>
          <a:p>
            <a:pPr algn="ctr">
              <a:defRPr/>
            </a:pPr>
            <a:r>
              <a:rPr lang="en-US" b="1" dirty="0">
                <a:latin typeface="Arial Nova" panose="020F0502020204030204" pitchFamily="34" charset="0"/>
              </a:rPr>
              <a:t>Economic Shock Impact</a:t>
            </a:r>
          </a:p>
        </p:txBody>
      </p:sp>
      <p:sp>
        <p:nvSpPr>
          <p:cNvPr id="10" name="TextBox 9">
            <a:extLst>
              <a:ext uri="{FF2B5EF4-FFF2-40B4-BE49-F238E27FC236}">
                <a16:creationId xmlns:a16="http://schemas.microsoft.com/office/drawing/2014/main" id="{A0CFAA01-D660-4994-861E-2D259AD216BA}"/>
              </a:ext>
            </a:extLst>
          </p:cNvPr>
          <p:cNvSpPr txBox="1"/>
          <p:nvPr/>
        </p:nvSpPr>
        <p:spPr>
          <a:xfrm>
            <a:off x="5451475" y="1268413"/>
            <a:ext cx="4257675" cy="369887"/>
          </a:xfrm>
          <a:prstGeom prst="rect">
            <a:avLst/>
          </a:prstGeom>
          <a:solidFill>
            <a:schemeClr val="accent1">
              <a:lumMod val="20000"/>
              <a:lumOff val="80000"/>
            </a:schemeClr>
          </a:solidFill>
        </p:spPr>
        <p:txBody>
          <a:bodyPr>
            <a:spAutoFit/>
          </a:bodyPr>
          <a:lstStyle/>
          <a:p>
            <a:pPr algn="ctr">
              <a:defRPr/>
            </a:pPr>
            <a:r>
              <a:rPr lang="en-US" b="1" dirty="0">
                <a:latin typeface="Arial Nova" panose="020F0502020204030204" pitchFamily="34" charset="0"/>
              </a:rPr>
              <a:t>Community Cohesion Issues</a:t>
            </a:r>
          </a:p>
        </p:txBody>
      </p:sp>
      <p:sp>
        <p:nvSpPr>
          <p:cNvPr id="11" name="TextBox 10">
            <a:extLst>
              <a:ext uri="{FF2B5EF4-FFF2-40B4-BE49-F238E27FC236}">
                <a16:creationId xmlns:a16="http://schemas.microsoft.com/office/drawing/2014/main" id="{31327F44-BC88-4E52-BBCD-386A074038E7}"/>
              </a:ext>
            </a:extLst>
          </p:cNvPr>
          <p:cNvSpPr txBox="1"/>
          <p:nvPr/>
        </p:nvSpPr>
        <p:spPr>
          <a:xfrm>
            <a:off x="5451475" y="3698875"/>
            <a:ext cx="4257675" cy="369888"/>
          </a:xfrm>
          <a:prstGeom prst="rect">
            <a:avLst/>
          </a:prstGeom>
          <a:solidFill>
            <a:schemeClr val="accent1">
              <a:lumMod val="20000"/>
              <a:lumOff val="80000"/>
            </a:schemeClr>
          </a:solidFill>
        </p:spPr>
        <p:txBody>
          <a:bodyPr>
            <a:spAutoFit/>
          </a:bodyPr>
          <a:lstStyle/>
          <a:p>
            <a:pPr algn="ctr">
              <a:defRPr/>
            </a:pPr>
            <a:r>
              <a:rPr lang="en-US" b="1" dirty="0">
                <a:latin typeface="Arial Nova" panose="020F0502020204030204" pitchFamily="34" charset="0"/>
              </a:rPr>
              <a:t>Air Quality Impact</a:t>
            </a:r>
          </a:p>
        </p:txBody>
      </p:sp>
      <p:pic>
        <p:nvPicPr>
          <p:cNvPr id="20489" name="Picture 12" descr="A close up of a map&#10;&#10;Description automatically generated">
            <a:extLst>
              <a:ext uri="{FF2B5EF4-FFF2-40B4-BE49-F238E27FC236}">
                <a16:creationId xmlns:a16="http://schemas.microsoft.com/office/drawing/2014/main" id="{7F8A9F67-793F-4EDE-AA2D-AFD14642BB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2425" y="4221163"/>
            <a:ext cx="4256088"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5A5EAAF-A669-4855-A03C-FFF5A4C436B1}"/>
              </a:ext>
            </a:extLst>
          </p:cNvPr>
          <p:cNvSpPr>
            <a:spLocks noGrp="1"/>
          </p:cNvSpPr>
          <p:nvPr>
            <p:ph type="body" idx="1"/>
          </p:nvPr>
        </p:nvSpPr>
        <p:spPr>
          <a:xfrm>
            <a:off x="495300" y="1357313"/>
            <a:ext cx="4025900" cy="993775"/>
          </a:xfrm>
          <a:solidFill>
            <a:schemeClr val="accent1">
              <a:lumMod val="20000"/>
              <a:lumOff val="80000"/>
            </a:schemeClr>
          </a:solidFill>
        </p:spPr>
        <p:txBody>
          <a:bodyPr/>
          <a:lstStyle/>
          <a:p>
            <a:pPr algn="ctr">
              <a:defRPr/>
            </a:pPr>
            <a:r>
              <a:rPr lang="en-US" dirty="0"/>
              <a:t>Self-isolate for 14 days (even if symptom free)</a:t>
            </a:r>
          </a:p>
        </p:txBody>
      </p:sp>
      <p:sp>
        <p:nvSpPr>
          <p:cNvPr id="6" name="Content Placeholder 5">
            <a:extLst>
              <a:ext uri="{FF2B5EF4-FFF2-40B4-BE49-F238E27FC236}">
                <a16:creationId xmlns:a16="http://schemas.microsoft.com/office/drawing/2014/main" id="{F764D5D8-34BD-4F49-8777-8747D780996A}"/>
              </a:ext>
            </a:extLst>
          </p:cNvPr>
          <p:cNvSpPr>
            <a:spLocks noGrp="1"/>
          </p:cNvSpPr>
          <p:nvPr>
            <p:ph sz="half" idx="2"/>
          </p:nvPr>
        </p:nvSpPr>
        <p:spPr>
          <a:xfrm>
            <a:off x="495300" y="2565400"/>
            <a:ext cx="4025900" cy="3382963"/>
          </a:xfrm>
          <a:solidFill>
            <a:schemeClr val="accent1">
              <a:lumMod val="20000"/>
              <a:lumOff val="80000"/>
            </a:schemeClr>
          </a:solidFill>
        </p:spPr>
        <p:txBody>
          <a:bodyPr/>
          <a:lstStyle/>
          <a:p>
            <a:pPr>
              <a:defRPr/>
            </a:pPr>
            <a:r>
              <a:rPr lang="en-US" dirty="0"/>
              <a:t>Contact with known case</a:t>
            </a:r>
          </a:p>
          <a:p>
            <a:pPr>
              <a:defRPr/>
            </a:pPr>
            <a:r>
              <a:rPr lang="en-US" dirty="0"/>
              <a:t>Returned from any of the following areas in the last 14 days:</a:t>
            </a:r>
          </a:p>
          <a:p>
            <a:pPr lvl="1">
              <a:defRPr/>
            </a:pPr>
            <a:r>
              <a:rPr lang="en-GB" dirty="0"/>
              <a:t>Iran</a:t>
            </a:r>
          </a:p>
          <a:p>
            <a:pPr lvl="1">
              <a:defRPr/>
            </a:pPr>
            <a:r>
              <a:rPr lang="en-GB" dirty="0"/>
              <a:t>Hubei province in China</a:t>
            </a:r>
          </a:p>
          <a:p>
            <a:pPr lvl="1">
              <a:defRPr/>
            </a:pPr>
            <a:r>
              <a:rPr lang="en-GB" dirty="0">
                <a:hlinkClick r:id="rId2"/>
              </a:rPr>
              <a:t>special care zones in South Korea</a:t>
            </a:r>
            <a:endParaRPr lang="en-GB" dirty="0"/>
          </a:p>
          <a:p>
            <a:pPr lvl="1">
              <a:defRPr/>
            </a:pPr>
            <a:r>
              <a:rPr lang="en-GB" dirty="0"/>
              <a:t>Italy (returning since 9</a:t>
            </a:r>
            <a:r>
              <a:rPr lang="en-GB" baseline="30000" dirty="0"/>
              <a:t>th</a:t>
            </a:r>
            <a:r>
              <a:rPr lang="en-GB" dirty="0"/>
              <a:t> March)</a:t>
            </a:r>
          </a:p>
          <a:p>
            <a:pPr marL="457200" lvl="1" indent="0">
              <a:buFont typeface="Arial" panose="020B0604020202020204" pitchFamily="34" charset="0"/>
              <a:buNone/>
              <a:defRPr/>
            </a:pPr>
            <a:endParaRPr lang="en-US" dirty="0"/>
          </a:p>
        </p:txBody>
      </p:sp>
      <p:sp>
        <p:nvSpPr>
          <p:cNvPr id="7" name="Text Placeholder 6">
            <a:extLst>
              <a:ext uri="{FF2B5EF4-FFF2-40B4-BE49-F238E27FC236}">
                <a16:creationId xmlns:a16="http://schemas.microsoft.com/office/drawing/2014/main" id="{986157F3-08EF-4CD7-B7CF-21A1117CC0F0}"/>
              </a:ext>
            </a:extLst>
          </p:cNvPr>
          <p:cNvSpPr>
            <a:spLocks noGrp="1"/>
          </p:cNvSpPr>
          <p:nvPr>
            <p:ph type="body" sz="quarter" idx="3"/>
          </p:nvPr>
        </p:nvSpPr>
        <p:spPr>
          <a:xfrm>
            <a:off x="4872038" y="1357313"/>
            <a:ext cx="4897437" cy="993775"/>
          </a:xfrm>
          <a:solidFill>
            <a:schemeClr val="accent4">
              <a:lumMod val="20000"/>
              <a:lumOff val="80000"/>
            </a:schemeClr>
          </a:solidFill>
        </p:spPr>
        <p:txBody>
          <a:bodyPr>
            <a:normAutofit lnSpcReduction="10000"/>
          </a:bodyPr>
          <a:lstStyle/>
          <a:p>
            <a:pPr algn="ctr">
              <a:defRPr/>
            </a:pPr>
            <a:r>
              <a:rPr lang="en-US" dirty="0"/>
              <a:t>Self-isolate for 14 days if develop symptoms of fever, cough, short of breath</a:t>
            </a:r>
          </a:p>
        </p:txBody>
      </p:sp>
      <p:sp>
        <p:nvSpPr>
          <p:cNvPr id="8" name="Content Placeholder 7">
            <a:extLst>
              <a:ext uri="{FF2B5EF4-FFF2-40B4-BE49-F238E27FC236}">
                <a16:creationId xmlns:a16="http://schemas.microsoft.com/office/drawing/2014/main" id="{FA78008A-A651-4E2C-9D09-C3432A52D8EE}"/>
              </a:ext>
            </a:extLst>
          </p:cNvPr>
          <p:cNvSpPr>
            <a:spLocks noGrp="1"/>
          </p:cNvSpPr>
          <p:nvPr>
            <p:ph sz="quarter" idx="4"/>
          </p:nvPr>
        </p:nvSpPr>
        <p:spPr>
          <a:xfrm>
            <a:off x="4872038" y="2565400"/>
            <a:ext cx="4897437" cy="3382963"/>
          </a:xfrm>
          <a:solidFill>
            <a:schemeClr val="accent4">
              <a:lumMod val="20000"/>
              <a:lumOff val="80000"/>
            </a:schemeClr>
          </a:solidFill>
        </p:spPr>
        <p:txBody>
          <a:bodyPr>
            <a:normAutofit lnSpcReduction="10000"/>
          </a:bodyPr>
          <a:lstStyle/>
          <a:p>
            <a:pPr marL="0" indent="0">
              <a:buFont typeface="Wingdings" panose="05000000000000000000" pitchFamily="2" charset="2"/>
              <a:buNone/>
              <a:defRPr/>
            </a:pPr>
            <a:r>
              <a:rPr lang="en-GB" sz="1800" dirty="0"/>
              <a:t>Returned from any of the following within the last 14 days:</a:t>
            </a:r>
          </a:p>
          <a:p>
            <a:pPr>
              <a:defRPr/>
            </a:pPr>
            <a:r>
              <a:rPr lang="en-GB" sz="1800" dirty="0"/>
              <a:t>mainland China outside of Hubei province</a:t>
            </a:r>
          </a:p>
          <a:p>
            <a:pPr>
              <a:defRPr/>
            </a:pPr>
            <a:r>
              <a:rPr lang="en-GB" sz="1800" dirty="0"/>
              <a:t>Italy outside of the </a:t>
            </a:r>
            <a:r>
              <a:rPr lang="en-GB" sz="1800" dirty="0">
                <a:hlinkClick r:id="rId2"/>
              </a:rPr>
              <a:t>lockdown areas</a:t>
            </a:r>
            <a:endParaRPr lang="en-GB" sz="1800" dirty="0"/>
          </a:p>
          <a:p>
            <a:pPr>
              <a:defRPr/>
            </a:pPr>
            <a:r>
              <a:rPr lang="en-GB" sz="1800" dirty="0"/>
              <a:t>South Korea outside of the </a:t>
            </a:r>
            <a:r>
              <a:rPr lang="en-GB" sz="1800" dirty="0">
                <a:hlinkClick r:id="rId2"/>
              </a:rPr>
              <a:t>special care zones</a:t>
            </a:r>
            <a:endParaRPr lang="en-GB" sz="1800" dirty="0"/>
          </a:p>
          <a:p>
            <a:pPr>
              <a:defRPr/>
            </a:pPr>
            <a:r>
              <a:rPr lang="en-GB" sz="1800" dirty="0"/>
              <a:t>Cambodia, Vietnam, Thailand, Laos, Myanmar</a:t>
            </a:r>
          </a:p>
          <a:p>
            <a:pPr>
              <a:defRPr/>
            </a:pPr>
            <a:r>
              <a:rPr lang="en-GB" sz="1800" dirty="0"/>
              <a:t>Hong Kong, Macau</a:t>
            </a:r>
          </a:p>
          <a:p>
            <a:pPr>
              <a:defRPr/>
            </a:pPr>
            <a:r>
              <a:rPr lang="en-GB" sz="1800" dirty="0"/>
              <a:t>Japan</a:t>
            </a:r>
          </a:p>
          <a:p>
            <a:pPr>
              <a:defRPr/>
            </a:pPr>
            <a:r>
              <a:rPr lang="en-GB" sz="1800" dirty="0"/>
              <a:t>Malaysia, Singapore, Taiwan</a:t>
            </a:r>
          </a:p>
        </p:txBody>
      </p:sp>
      <p:sp>
        <p:nvSpPr>
          <p:cNvPr id="21510" name="Title 1">
            <a:extLst>
              <a:ext uri="{FF2B5EF4-FFF2-40B4-BE49-F238E27FC236}">
                <a16:creationId xmlns:a16="http://schemas.microsoft.com/office/drawing/2014/main" id="{22E77F1C-992B-4BCE-8769-3C09DAB38800}"/>
              </a:ext>
            </a:extLst>
          </p:cNvPr>
          <p:cNvSpPr>
            <a:spLocks noGrp="1"/>
          </p:cNvSpPr>
          <p:nvPr>
            <p:ph type="title"/>
          </p:nvPr>
        </p:nvSpPr>
        <p:spPr>
          <a:xfrm>
            <a:off x="495300" y="274638"/>
            <a:ext cx="8915400" cy="993775"/>
          </a:xfrm>
        </p:spPr>
        <p:txBody>
          <a:bodyPr/>
          <a:lstStyle/>
          <a:p>
            <a:r>
              <a:rPr lang="en-US" altLang="en-US"/>
              <a:t>Isolation &amp; Testing Advice</a:t>
            </a:r>
          </a:p>
        </p:txBody>
      </p:sp>
      <p:sp>
        <p:nvSpPr>
          <p:cNvPr id="21511" name="Slide Number Placeholder 3">
            <a:extLst>
              <a:ext uri="{FF2B5EF4-FFF2-40B4-BE49-F238E27FC236}">
                <a16:creationId xmlns:a16="http://schemas.microsoft.com/office/drawing/2014/main" id="{1BDE5DFE-38DD-4C40-92CB-B19717258C1A}"/>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B094D860-5097-452F-8415-F3A624746084}" type="slidenum">
              <a:rPr lang="en-GB" altLang="en-US" sz="1000">
                <a:solidFill>
                  <a:srgbClr val="898989"/>
                </a:solidFill>
              </a:rPr>
              <a:pPr>
                <a:spcBef>
                  <a:spcPct val="0"/>
                </a:spcBef>
                <a:buFontTx/>
                <a:buNone/>
              </a:pPr>
              <a:t>7</a:t>
            </a:fld>
            <a:endParaRPr lang="en-GB" altLang="en-US" sz="1000">
              <a:solidFill>
                <a:srgbClr val="898989"/>
              </a:solidFill>
            </a:endParaRPr>
          </a:p>
        </p:txBody>
      </p:sp>
      <p:sp>
        <p:nvSpPr>
          <p:cNvPr id="2" name="TextBox 1">
            <a:extLst>
              <a:ext uri="{FF2B5EF4-FFF2-40B4-BE49-F238E27FC236}">
                <a16:creationId xmlns:a16="http://schemas.microsoft.com/office/drawing/2014/main" id="{8A1136EC-65E5-416D-B420-BD1DF9B92F04}"/>
              </a:ext>
            </a:extLst>
          </p:cNvPr>
          <p:cNvSpPr txBox="1"/>
          <p:nvPr/>
        </p:nvSpPr>
        <p:spPr>
          <a:xfrm>
            <a:off x="495300" y="6092825"/>
            <a:ext cx="9210675" cy="646331"/>
          </a:xfrm>
          <a:prstGeom prst="rect">
            <a:avLst/>
          </a:prstGeom>
          <a:solidFill>
            <a:schemeClr val="accent2">
              <a:lumMod val="60000"/>
              <a:lumOff val="40000"/>
            </a:schemeClr>
          </a:solidFill>
        </p:spPr>
        <p:txBody>
          <a:bodyPr>
            <a:spAutoFit/>
          </a:bodyPr>
          <a:lstStyle/>
          <a:p>
            <a:pPr algn="ctr">
              <a:defRPr/>
            </a:pPr>
            <a:r>
              <a:rPr lang="en-GB" dirty="0"/>
              <a:t>Use the NHS </a:t>
            </a:r>
            <a:r>
              <a:rPr lang="en-GB" dirty="0" err="1"/>
              <a:t>Covid</a:t>
            </a:r>
            <a:r>
              <a:rPr lang="en-GB" dirty="0"/>
              <a:t> tool to find out what to do next </a:t>
            </a:r>
            <a:r>
              <a:rPr lang="en-GB" dirty="0">
                <a:hlinkClick r:id="rId3"/>
              </a:rPr>
              <a:t>https://www.nhs.uk/conditions/coronavirus-covid-19/</a:t>
            </a:r>
            <a:r>
              <a:rPr lang="en-GB" dirty="0"/>
              <a:t> </a:t>
            </a: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186C39E7-E423-4F63-B40D-64DFB6D0530B}"/>
              </a:ext>
            </a:extLst>
          </p:cNvPr>
          <p:cNvSpPr>
            <a:spLocks noGrp="1"/>
          </p:cNvSpPr>
          <p:nvPr>
            <p:ph type="title"/>
          </p:nvPr>
        </p:nvSpPr>
        <p:spPr>
          <a:xfrm>
            <a:off x="495300" y="274638"/>
            <a:ext cx="8915400" cy="993775"/>
          </a:xfrm>
        </p:spPr>
        <p:txBody>
          <a:bodyPr/>
          <a:lstStyle/>
          <a:p>
            <a:r>
              <a:rPr lang="en-US" altLang="en-US"/>
              <a:t>Testing, Contact tracing &amp; Management</a:t>
            </a:r>
          </a:p>
        </p:txBody>
      </p:sp>
      <p:sp>
        <p:nvSpPr>
          <p:cNvPr id="22531" name="Slide Number Placeholder 3">
            <a:extLst>
              <a:ext uri="{FF2B5EF4-FFF2-40B4-BE49-F238E27FC236}">
                <a16:creationId xmlns:a16="http://schemas.microsoft.com/office/drawing/2014/main" id="{4ACE4C91-4973-40AB-BED2-37C367B4BAA1}"/>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77079A06-A3F3-4CD8-B338-04090C530867}" type="slidenum">
              <a:rPr lang="en-GB" altLang="en-US" sz="1000">
                <a:solidFill>
                  <a:srgbClr val="898989"/>
                </a:solidFill>
              </a:rPr>
              <a:pPr>
                <a:spcBef>
                  <a:spcPct val="0"/>
                </a:spcBef>
                <a:buFontTx/>
                <a:buNone/>
              </a:pPr>
              <a:t>8</a:t>
            </a:fld>
            <a:endParaRPr lang="en-GB" altLang="en-US" sz="1000">
              <a:solidFill>
                <a:srgbClr val="898989"/>
              </a:solidFill>
            </a:endParaRPr>
          </a:p>
        </p:txBody>
      </p:sp>
      <p:sp>
        <p:nvSpPr>
          <p:cNvPr id="22532" name="Content Placeholder 2">
            <a:extLst>
              <a:ext uri="{FF2B5EF4-FFF2-40B4-BE49-F238E27FC236}">
                <a16:creationId xmlns:a16="http://schemas.microsoft.com/office/drawing/2014/main" id="{600ABC84-EAEC-444E-88C3-39076375DF89}"/>
              </a:ext>
            </a:extLst>
          </p:cNvPr>
          <p:cNvSpPr>
            <a:spLocks noGrp="1"/>
          </p:cNvSpPr>
          <p:nvPr>
            <p:ph idx="4294967295"/>
          </p:nvPr>
        </p:nvSpPr>
        <p:spPr>
          <a:xfrm>
            <a:off x="495300" y="1412875"/>
            <a:ext cx="8420100" cy="4537075"/>
          </a:xfrm>
        </p:spPr>
        <p:txBody>
          <a:bodyPr/>
          <a:lstStyle/>
          <a:p>
            <a:r>
              <a:rPr lang="en-US" altLang="en-US" sz="2000"/>
              <a:t>111 are providing the single point of contact for testing through the website and telephone line. </a:t>
            </a:r>
          </a:p>
          <a:p>
            <a:r>
              <a:rPr lang="en-US" altLang="en-US" sz="2000"/>
              <a:t>The NHSEI coordinating centre is responsible for arranging the test and giving the patient the result.</a:t>
            </a:r>
          </a:p>
          <a:p>
            <a:r>
              <a:rPr lang="en-US" altLang="en-US" sz="2000"/>
              <a:t>Community testing is led by NHSE/I regionally, community teams are in place locally. </a:t>
            </a:r>
          </a:p>
          <a:p>
            <a:r>
              <a:rPr lang="en-US" altLang="en-US" sz="2000"/>
              <a:t>If positive case – hospital arranges medical assessment, if well and able to self-isolate without risk then home isolation, if unstable or high risk then admitted to infectious disease bed. Public Health England undertake contact tracing of people at risk and contact them to advice of risk and ask for self-isolation for incubation period.</a:t>
            </a:r>
          </a:p>
          <a:p>
            <a:r>
              <a:rPr lang="en-US" altLang="en-US" sz="2000"/>
              <a:t>If negative – self-isolation continues if meets case definition until outside of incubation period.</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80AC154D-FC77-4B91-A456-9C285CFB11B0}"/>
              </a:ext>
            </a:extLst>
          </p:cNvPr>
          <p:cNvSpPr>
            <a:spLocks noGrp="1"/>
          </p:cNvSpPr>
          <p:nvPr>
            <p:ph type="title"/>
          </p:nvPr>
        </p:nvSpPr>
        <p:spPr>
          <a:xfrm>
            <a:off x="495300" y="274638"/>
            <a:ext cx="8915400" cy="561975"/>
          </a:xfrm>
        </p:spPr>
        <p:txBody>
          <a:bodyPr/>
          <a:lstStyle/>
          <a:p>
            <a:r>
              <a:rPr lang="en-US" altLang="en-US"/>
              <a:t>National Response Action Plan</a:t>
            </a:r>
          </a:p>
        </p:txBody>
      </p:sp>
      <p:sp>
        <p:nvSpPr>
          <p:cNvPr id="23555" name="Slide Number Placeholder 3">
            <a:extLst>
              <a:ext uri="{FF2B5EF4-FFF2-40B4-BE49-F238E27FC236}">
                <a16:creationId xmlns:a16="http://schemas.microsoft.com/office/drawing/2014/main" id="{138D760D-7EB8-40AB-B900-3176087F85FD}"/>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581BDB5B-3E03-4F36-A0BE-BE7CA5610A78}" type="slidenum">
              <a:rPr lang="en-GB" altLang="en-US" sz="1000">
                <a:solidFill>
                  <a:srgbClr val="898989"/>
                </a:solidFill>
              </a:rPr>
              <a:pPr>
                <a:spcBef>
                  <a:spcPct val="0"/>
                </a:spcBef>
                <a:buFontTx/>
                <a:buNone/>
              </a:pPr>
              <a:t>9</a:t>
            </a:fld>
            <a:endParaRPr lang="en-GB" altLang="en-US" sz="1000">
              <a:solidFill>
                <a:srgbClr val="898989"/>
              </a:solidFill>
            </a:endParaRPr>
          </a:p>
        </p:txBody>
      </p:sp>
      <p:sp>
        <p:nvSpPr>
          <p:cNvPr id="3" name="Content Placeholder 2">
            <a:extLst>
              <a:ext uri="{FF2B5EF4-FFF2-40B4-BE49-F238E27FC236}">
                <a16:creationId xmlns:a16="http://schemas.microsoft.com/office/drawing/2014/main" id="{94CEA605-0D08-4423-88CB-729D442D4AD8}"/>
              </a:ext>
            </a:extLst>
          </p:cNvPr>
          <p:cNvSpPr>
            <a:spLocks noGrp="1"/>
          </p:cNvSpPr>
          <p:nvPr>
            <p:ph idx="4294967295"/>
          </p:nvPr>
        </p:nvSpPr>
        <p:spPr>
          <a:xfrm>
            <a:off x="407988" y="836613"/>
            <a:ext cx="5465762" cy="5067300"/>
          </a:xfrm>
        </p:spPr>
        <p:txBody>
          <a:bodyPr>
            <a:noAutofit/>
          </a:bodyPr>
          <a:lstStyle/>
          <a:p>
            <a:pPr marL="0" indent="0">
              <a:buNone/>
              <a:defRPr/>
            </a:pPr>
            <a:r>
              <a:rPr lang="en-US" sz="1400" dirty="0">
                <a:latin typeface="Arial Nova"/>
              </a:rPr>
              <a:t>Containment – CURRENT PHASE</a:t>
            </a:r>
            <a:endParaRPr lang="en-US" sz="1400" dirty="0"/>
          </a:p>
          <a:p>
            <a:pPr>
              <a:defRPr/>
            </a:pPr>
            <a:r>
              <a:rPr lang="en-GB" sz="1400" dirty="0"/>
              <a:t>Procedures to detect and isolate the first cases of COVID-19 as they emerge in the UK</a:t>
            </a:r>
          </a:p>
          <a:p>
            <a:pPr>
              <a:defRPr/>
            </a:pPr>
            <a:r>
              <a:rPr lang="en-GB" sz="1400" dirty="0"/>
              <a:t>Included port entry information, Foreign office travel advice</a:t>
            </a:r>
          </a:p>
          <a:p>
            <a:pPr>
              <a:defRPr/>
            </a:pPr>
            <a:r>
              <a:rPr lang="en-GB" sz="1400" dirty="0"/>
              <a:t>Refresh and preparation of business continuity plans &amp; new legislation</a:t>
            </a:r>
          </a:p>
          <a:p>
            <a:pPr marL="457200" lvl="1" indent="0">
              <a:buFont typeface="Arial" panose="020B0604020202020204" pitchFamily="34" charset="0"/>
              <a:buNone/>
              <a:defRPr/>
            </a:pPr>
            <a:endParaRPr lang="en-US" sz="1200" dirty="0"/>
          </a:p>
          <a:p>
            <a:pPr marL="0" indent="0">
              <a:buFont typeface="Wingdings" panose="05000000000000000000" pitchFamily="2" charset="2"/>
              <a:buNone/>
              <a:defRPr/>
            </a:pPr>
            <a:r>
              <a:rPr lang="en-US" sz="1400" dirty="0"/>
              <a:t>Delay</a:t>
            </a:r>
          </a:p>
          <a:p>
            <a:pPr>
              <a:defRPr/>
            </a:pPr>
            <a:r>
              <a:rPr lang="en-GB" sz="1400" dirty="0"/>
              <a:t>Delay the onset of an epidemic if it becomes inevitable. These include case finding and isolation of early cases.</a:t>
            </a:r>
          </a:p>
          <a:p>
            <a:pPr>
              <a:defRPr/>
            </a:pPr>
            <a:r>
              <a:rPr lang="en-GB" sz="1400" dirty="0"/>
              <a:t>Focus on shifting societal norms &amp; individual actions to reduce spread.</a:t>
            </a:r>
          </a:p>
          <a:p>
            <a:pPr>
              <a:defRPr/>
            </a:pPr>
            <a:r>
              <a:rPr lang="en-US" sz="1400" dirty="0"/>
              <a:t>Prepare NHS and social care for peak.</a:t>
            </a:r>
          </a:p>
          <a:p>
            <a:pPr>
              <a:defRPr/>
            </a:pPr>
            <a:r>
              <a:rPr lang="en-US" sz="1400" dirty="0"/>
              <a:t>Potential to start social distancing interventions e.g. stop mass gatherings</a:t>
            </a:r>
          </a:p>
          <a:p>
            <a:pPr marL="457200" lvl="1" indent="0">
              <a:buFont typeface="Arial" panose="020B0604020202020204" pitchFamily="34" charset="0"/>
              <a:buNone/>
              <a:defRPr/>
            </a:pPr>
            <a:endParaRPr lang="en-US" sz="1200" dirty="0"/>
          </a:p>
          <a:p>
            <a:pPr marL="0" indent="0">
              <a:buFont typeface="Wingdings" panose="05000000000000000000" pitchFamily="2" charset="2"/>
              <a:buNone/>
              <a:defRPr/>
            </a:pPr>
            <a:r>
              <a:rPr lang="en-US" sz="1400" dirty="0"/>
              <a:t>Research</a:t>
            </a:r>
          </a:p>
          <a:p>
            <a:pPr>
              <a:defRPr/>
            </a:pPr>
            <a:r>
              <a:rPr lang="en-US" sz="1400" dirty="0"/>
              <a:t>Gather information on disease patterns &amp; treatment</a:t>
            </a:r>
          </a:p>
          <a:p>
            <a:pPr marL="457200" lvl="1" indent="0">
              <a:buFont typeface="Arial" panose="020B0604020202020204" pitchFamily="34" charset="0"/>
              <a:buNone/>
              <a:defRPr/>
            </a:pPr>
            <a:endParaRPr lang="en-US" sz="1200" dirty="0"/>
          </a:p>
          <a:p>
            <a:pPr marL="0" indent="0">
              <a:buFont typeface="Wingdings" panose="05000000000000000000" pitchFamily="2" charset="2"/>
              <a:buNone/>
              <a:defRPr/>
            </a:pPr>
            <a:r>
              <a:rPr lang="en-US" sz="1400" dirty="0"/>
              <a:t>Mitigate</a:t>
            </a:r>
          </a:p>
          <a:p>
            <a:pPr>
              <a:defRPr/>
            </a:pPr>
            <a:r>
              <a:rPr lang="en-US" sz="1400" dirty="0"/>
              <a:t>Business continuity measures come into play across society</a:t>
            </a:r>
          </a:p>
        </p:txBody>
      </p:sp>
      <p:pic>
        <p:nvPicPr>
          <p:cNvPr id="23557" name="Picture 2" descr="183b4917-0dcf-4214-b880-f1a4a8cc5d05@adf">
            <a:extLst>
              <a:ext uri="{FF2B5EF4-FFF2-40B4-BE49-F238E27FC236}">
                <a16:creationId xmlns:a16="http://schemas.microsoft.com/office/drawing/2014/main" id="{9847DAB7-0670-4D5C-9072-EC42B72226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6300" y="-4763"/>
            <a:ext cx="3949700" cy="681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8B8509BF-8132-42A4-8E78-1A753067832A}"/>
              </a:ext>
            </a:extLst>
          </p:cNvPr>
          <p:cNvSpPr>
            <a:spLocks noGrp="1"/>
          </p:cNvSpPr>
          <p:nvPr>
            <p:ph type="title"/>
          </p:nvPr>
        </p:nvSpPr>
        <p:spPr>
          <a:xfrm>
            <a:off x="495300" y="274638"/>
            <a:ext cx="8915400" cy="993775"/>
          </a:xfrm>
        </p:spPr>
        <p:txBody>
          <a:bodyPr/>
          <a:lstStyle/>
          <a:p>
            <a:r>
              <a:rPr lang="en-US" altLang="en-US"/>
              <a:t>Flattening the curve</a:t>
            </a:r>
          </a:p>
        </p:txBody>
      </p:sp>
      <p:sp>
        <p:nvSpPr>
          <p:cNvPr id="24579" name="Slide Number Placeholder 3">
            <a:extLst>
              <a:ext uri="{FF2B5EF4-FFF2-40B4-BE49-F238E27FC236}">
                <a16:creationId xmlns:a16="http://schemas.microsoft.com/office/drawing/2014/main" id="{5032438D-32F6-4C4D-A21B-C0E5ABF8603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E696CAD1-EC6B-47CB-B626-FFA5EEF3FBAF}" type="slidenum">
              <a:rPr lang="en-GB" altLang="en-US" sz="1000">
                <a:solidFill>
                  <a:srgbClr val="898989"/>
                </a:solidFill>
              </a:rPr>
              <a:pPr>
                <a:spcBef>
                  <a:spcPct val="0"/>
                </a:spcBef>
                <a:buFontTx/>
                <a:buNone/>
              </a:pPr>
              <a:t>10</a:t>
            </a:fld>
            <a:endParaRPr lang="en-GB" altLang="en-US" sz="1000">
              <a:solidFill>
                <a:srgbClr val="898989"/>
              </a:solidFill>
            </a:endParaRPr>
          </a:p>
        </p:txBody>
      </p:sp>
      <p:sp>
        <p:nvSpPr>
          <p:cNvPr id="24580" name="Content Placeholder 2">
            <a:extLst>
              <a:ext uri="{FF2B5EF4-FFF2-40B4-BE49-F238E27FC236}">
                <a16:creationId xmlns:a16="http://schemas.microsoft.com/office/drawing/2014/main" id="{CF176D4F-E6BA-45B4-8B60-F3CA7CC2A3A3}"/>
              </a:ext>
            </a:extLst>
          </p:cNvPr>
          <p:cNvSpPr>
            <a:spLocks noGrp="1"/>
          </p:cNvSpPr>
          <p:nvPr>
            <p:ph idx="4294967295"/>
          </p:nvPr>
        </p:nvSpPr>
        <p:spPr>
          <a:xfrm>
            <a:off x="325438" y="1412875"/>
            <a:ext cx="3763962" cy="4525963"/>
          </a:xfrm>
        </p:spPr>
        <p:txBody>
          <a:bodyPr/>
          <a:lstStyle/>
          <a:p>
            <a:pPr marL="0" indent="0" algn="ctr">
              <a:buFont typeface="Wingdings" panose="05000000000000000000" pitchFamily="2" charset="2"/>
              <a:buNone/>
            </a:pPr>
            <a:r>
              <a:rPr lang="en-US" altLang="en-US"/>
              <a:t>The aim of the delay phase of action is to reduce the number of infections and spread them out over a longer period to reduce the pressure on health and social care and wider societal infrastructure.</a:t>
            </a:r>
          </a:p>
        </p:txBody>
      </p:sp>
      <p:pic>
        <p:nvPicPr>
          <p:cNvPr id="24581" name="Picture 3" descr="4ae41097-0f42-4dcd-ab48-ed6d5ca0257d@adf">
            <a:extLst>
              <a:ext uri="{FF2B5EF4-FFF2-40B4-BE49-F238E27FC236}">
                <a16:creationId xmlns:a16="http://schemas.microsoft.com/office/drawing/2014/main" id="{75F65FD1-BC0A-4935-B042-3BB0EF46D8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2275" y="919163"/>
            <a:ext cx="5499100" cy="480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172D8033-400E-410B-B1B0-CF18A6E4F60D}"/>
              </a:ext>
            </a:extLst>
          </p:cNvPr>
          <p:cNvSpPr>
            <a:spLocks noGrp="1"/>
          </p:cNvSpPr>
          <p:nvPr>
            <p:ph type="title"/>
          </p:nvPr>
        </p:nvSpPr>
        <p:spPr>
          <a:xfrm>
            <a:off x="495300" y="274638"/>
            <a:ext cx="8915400" cy="993775"/>
          </a:xfrm>
        </p:spPr>
        <p:txBody>
          <a:bodyPr/>
          <a:lstStyle/>
          <a:p>
            <a:r>
              <a:rPr lang="en-US" altLang="en-US"/>
              <a:t>National Guidelines</a:t>
            </a:r>
          </a:p>
        </p:txBody>
      </p:sp>
      <p:sp>
        <p:nvSpPr>
          <p:cNvPr id="25603" name="Slide Number Placeholder 3">
            <a:extLst>
              <a:ext uri="{FF2B5EF4-FFF2-40B4-BE49-F238E27FC236}">
                <a16:creationId xmlns:a16="http://schemas.microsoft.com/office/drawing/2014/main" id="{4AD2C63B-4F74-4AC7-A10B-26A5DE6E3566}"/>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5001D345-BB1F-436C-9991-124A16B7B619}" type="slidenum">
              <a:rPr lang="en-GB" altLang="en-US" sz="1000">
                <a:solidFill>
                  <a:srgbClr val="898989"/>
                </a:solidFill>
              </a:rPr>
              <a:pPr>
                <a:spcBef>
                  <a:spcPct val="0"/>
                </a:spcBef>
                <a:buFontTx/>
                <a:buNone/>
              </a:pPr>
              <a:t>11</a:t>
            </a:fld>
            <a:endParaRPr lang="en-GB" altLang="en-US" sz="1000">
              <a:solidFill>
                <a:srgbClr val="898989"/>
              </a:solidFill>
            </a:endParaRPr>
          </a:p>
        </p:txBody>
      </p:sp>
      <p:sp>
        <p:nvSpPr>
          <p:cNvPr id="3" name="Content Placeholder 2">
            <a:extLst>
              <a:ext uri="{FF2B5EF4-FFF2-40B4-BE49-F238E27FC236}">
                <a16:creationId xmlns:a16="http://schemas.microsoft.com/office/drawing/2014/main" id="{86660F27-412A-4C91-885D-1F65BBD86326}"/>
              </a:ext>
            </a:extLst>
          </p:cNvPr>
          <p:cNvSpPr>
            <a:spLocks noGrp="1"/>
          </p:cNvSpPr>
          <p:nvPr>
            <p:ph idx="4294967295"/>
          </p:nvPr>
        </p:nvSpPr>
        <p:spPr>
          <a:xfrm>
            <a:off x="495300" y="1196975"/>
            <a:ext cx="8420100" cy="4741863"/>
          </a:xfrm>
        </p:spPr>
        <p:txBody>
          <a:bodyPr/>
          <a:lstStyle/>
          <a:p>
            <a:pPr marL="0" indent="0">
              <a:buFont typeface="Wingdings" panose="05000000000000000000" pitchFamily="2" charset="2"/>
              <a:buNone/>
              <a:defRPr/>
            </a:pPr>
            <a:r>
              <a:rPr lang="en-US" sz="2000" dirty="0"/>
              <a:t>Over the last couple of weeks there has been rapid increase in the guidelines from government for </a:t>
            </a:r>
            <a:r>
              <a:rPr lang="en-US" sz="2000" dirty="0" err="1"/>
              <a:t>organisations</a:t>
            </a:r>
            <a:r>
              <a:rPr lang="en-US" sz="2000" dirty="0"/>
              <a:t> of different types. There remain gaps but there are teams working hard nationally to fill them as the research providers more information. </a:t>
            </a:r>
          </a:p>
          <a:p>
            <a:pPr marL="0" indent="0">
              <a:buFont typeface="Wingdings" panose="05000000000000000000" pitchFamily="2" charset="2"/>
              <a:buNone/>
              <a:defRPr/>
            </a:pPr>
            <a:endParaRPr lang="en-US" sz="2000" dirty="0"/>
          </a:p>
          <a:p>
            <a:pPr marL="0" indent="0">
              <a:buFont typeface="Wingdings" panose="05000000000000000000" pitchFamily="2" charset="2"/>
              <a:buNone/>
              <a:defRPr/>
            </a:pPr>
            <a:r>
              <a:rPr lang="en-US" sz="2000" dirty="0"/>
              <a:t>These include the following for the non-health sector:</a:t>
            </a:r>
          </a:p>
          <a:p>
            <a:pPr>
              <a:defRPr/>
            </a:pPr>
            <a:r>
              <a:rPr lang="en-US" dirty="0">
                <a:hlinkClick r:id="rId2"/>
              </a:rPr>
              <a:t>COVID-19: guidance for educational settings</a:t>
            </a:r>
            <a:endParaRPr lang="en-US" dirty="0"/>
          </a:p>
          <a:p>
            <a:pPr>
              <a:defRPr/>
            </a:pPr>
            <a:r>
              <a:rPr lang="en-US" dirty="0">
                <a:hlinkClick r:id="rId3"/>
              </a:rPr>
              <a:t>COVID-19: guidance for employers and businesses</a:t>
            </a:r>
            <a:endParaRPr lang="en-US" dirty="0"/>
          </a:p>
          <a:p>
            <a:pPr>
              <a:defRPr/>
            </a:pPr>
            <a:r>
              <a:rPr lang="en-US" dirty="0">
                <a:hlinkClick r:id="rId4"/>
              </a:rPr>
              <a:t>COVID-19: guidance for social or community care and residential settings</a:t>
            </a:r>
            <a:endParaRPr lang="en-US" dirty="0"/>
          </a:p>
          <a:p>
            <a:pPr>
              <a:defRPr/>
            </a:pPr>
            <a:r>
              <a:rPr lang="en-US" dirty="0">
                <a:hlinkClick r:id="rId5"/>
              </a:rPr>
              <a:t>COVID-19: guidance for staff in the transport sector</a:t>
            </a:r>
            <a:endParaRPr lang="en-US" dirty="0"/>
          </a:p>
          <a:p>
            <a:pPr marL="0" indent="0">
              <a:buFont typeface="Wingdings" panose="05000000000000000000" pitchFamily="2" charset="2"/>
              <a:buNone/>
              <a:defRPr/>
            </a:pPr>
            <a:endParaRPr lang="en-US" dirty="0"/>
          </a:p>
          <a:p>
            <a:pPr>
              <a:defRPr/>
            </a:pPr>
            <a:endParaRPr lang="en-US" dirty="0"/>
          </a:p>
          <a:p>
            <a:pPr>
              <a:defRPr/>
            </a:pPr>
            <a:endParaRPr lang="en-US" dirty="0"/>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B6EA7D37-EC69-4D54-BFBC-2A1390C071A9}"/>
              </a:ext>
            </a:extLst>
          </p:cNvPr>
          <p:cNvSpPr>
            <a:spLocks noGrp="1"/>
          </p:cNvSpPr>
          <p:nvPr>
            <p:ph type="title"/>
          </p:nvPr>
        </p:nvSpPr>
        <p:spPr>
          <a:xfrm>
            <a:off x="495300" y="274638"/>
            <a:ext cx="8915400" cy="993775"/>
          </a:xfrm>
        </p:spPr>
        <p:txBody>
          <a:bodyPr/>
          <a:lstStyle/>
          <a:p>
            <a:r>
              <a:rPr lang="en-US" altLang="en-US"/>
              <a:t>Business Continuity Planning</a:t>
            </a:r>
          </a:p>
        </p:txBody>
      </p:sp>
      <p:sp>
        <p:nvSpPr>
          <p:cNvPr id="26627" name="Slide Number Placeholder 3">
            <a:extLst>
              <a:ext uri="{FF2B5EF4-FFF2-40B4-BE49-F238E27FC236}">
                <a16:creationId xmlns:a16="http://schemas.microsoft.com/office/drawing/2014/main" id="{2FC84178-8291-4859-8A00-A1276959A2B4}"/>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6E7175B6-13A5-471C-81EA-0BE161A80045}" type="slidenum">
              <a:rPr lang="en-GB" altLang="en-US" sz="1000">
                <a:solidFill>
                  <a:srgbClr val="898989"/>
                </a:solidFill>
              </a:rPr>
              <a:pPr>
                <a:spcBef>
                  <a:spcPct val="0"/>
                </a:spcBef>
                <a:buFontTx/>
                <a:buNone/>
              </a:pPr>
              <a:t>12</a:t>
            </a:fld>
            <a:endParaRPr lang="en-GB" altLang="en-US" sz="1000">
              <a:solidFill>
                <a:srgbClr val="898989"/>
              </a:solidFill>
            </a:endParaRPr>
          </a:p>
        </p:txBody>
      </p:sp>
      <p:sp>
        <p:nvSpPr>
          <p:cNvPr id="26628" name="Content Placeholder 2">
            <a:extLst>
              <a:ext uri="{FF2B5EF4-FFF2-40B4-BE49-F238E27FC236}">
                <a16:creationId xmlns:a16="http://schemas.microsoft.com/office/drawing/2014/main" id="{B8E97E67-C83A-4217-B69C-B5DA0B2AAD13}"/>
              </a:ext>
            </a:extLst>
          </p:cNvPr>
          <p:cNvSpPr>
            <a:spLocks noGrp="1"/>
          </p:cNvSpPr>
          <p:nvPr>
            <p:ph idx="4294967295"/>
          </p:nvPr>
        </p:nvSpPr>
        <p:spPr>
          <a:xfrm>
            <a:off x="495300" y="1052513"/>
            <a:ext cx="8915400" cy="4886325"/>
          </a:xfrm>
        </p:spPr>
        <p:txBody>
          <a:bodyPr/>
          <a:lstStyle/>
          <a:p>
            <a:r>
              <a:rPr lang="en-US" altLang="en-US" sz="1800"/>
              <a:t>The aim of business continuity planning in the context of Covid19 is to prepare organisations and teams to cope with significant staff absence due to sickness absence (including self-isolation), caring leave and bereavement leave.</a:t>
            </a:r>
          </a:p>
          <a:p>
            <a:r>
              <a:rPr lang="en-GB" altLang="en-US" sz="1800"/>
              <a:t>Up to 50% of the workforce may require time off at some stage over the entire period of the pandemic, with individuals likely to be absent for a period of up to 14 days. </a:t>
            </a:r>
          </a:p>
          <a:p>
            <a:r>
              <a:rPr lang="en-GB" altLang="en-US" sz="1800"/>
              <a:t>Absenteeism should follow the pandemic profile, with an expectation that it will build to a peak lasting for two to three weeks (expected in April/May), when between 15% and 20% of staff from the workforce may be absent, and then decline.</a:t>
            </a:r>
          </a:p>
          <a:p>
            <a:r>
              <a:rPr lang="en-GB" altLang="en-US" sz="1800"/>
              <a:t>Important to note that sickness absence may be higher in small teams for periods of 2-3 weeks if there is a cluster, or a group of staff self-isolating following a case in the workplace.</a:t>
            </a:r>
          </a:p>
          <a:p>
            <a:r>
              <a:rPr lang="en-GB" altLang="en-US" sz="1800"/>
              <a:t>If we step up the Flu Plan and move into business continuity and emergency planning mode then staff will be asked to support us by working flexibly in relation to the business need to ensure that the Council and the City continues to function as effectively as possible.</a:t>
            </a:r>
            <a:endParaRPr lang="en-US" altLang="en-US" sz="1800"/>
          </a:p>
          <a:p>
            <a:endParaRPr lang="en-US" altLang="en-US" sz="1800"/>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7B6EE0E-3A55-4377-9EC8-526D17C8E887}"/>
              </a:ext>
            </a:extLst>
          </p:cNvPr>
          <p:cNvSpPr>
            <a:spLocks noGrp="1"/>
          </p:cNvSpPr>
          <p:nvPr>
            <p:ph type="title"/>
          </p:nvPr>
        </p:nvSpPr>
        <p:spPr>
          <a:xfrm>
            <a:off x="495300" y="0"/>
            <a:ext cx="8915400" cy="993775"/>
          </a:xfrm>
        </p:spPr>
        <p:txBody>
          <a:bodyPr/>
          <a:lstStyle/>
          <a:p>
            <a:r>
              <a:rPr lang="en-US" altLang="en-US"/>
              <a:t>BCC Internal Action</a:t>
            </a:r>
          </a:p>
        </p:txBody>
      </p:sp>
      <p:sp>
        <p:nvSpPr>
          <p:cNvPr id="27651" name="Slide Number Placeholder 3">
            <a:extLst>
              <a:ext uri="{FF2B5EF4-FFF2-40B4-BE49-F238E27FC236}">
                <a16:creationId xmlns:a16="http://schemas.microsoft.com/office/drawing/2014/main" id="{BD004640-F27C-471E-BE3F-374C7AB22A09}"/>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29C5EBD5-FE00-400D-A598-2D4447589D68}" type="slidenum">
              <a:rPr lang="en-GB" altLang="en-US" sz="1000">
                <a:solidFill>
                  <a:srgbClr val="898989"/>
                </a:solidFill>
              </a:rPr>
              <a:pPr>
                <a:spcBef>
                  <a:spcPct val="0"/>
                </a:spcBef>
                <a:buFontTx/>
                <a:buNone/>
              </a:pPr>
              <a:t>13</a:t>
            </a:fld>
            <a:endParaRPr lang="en-GB" altLang="en-US" sz="1000">
              <a:solidFill>
                <a:srgbClr val="898989"/>
              </a:solidFill>
            </a:endParaRPr>
          </a:p>
        </p:txBody>
      </p:sp>
      <p:sp>
        <p:nvSpPr>
          <p:cNvPr id="27652" name="Content Placeholder 2">
            <a:extLst>
              <a:ext uri="{FF2B5EF4-FFF2-40B4-BE49-F238E27FC236}">
                <a16:creationId xmlns:a16="http://schemas.microsoft.com/office/drawing/2014/main" id="{A96FBE09-5FE4-41B7-8D7A-DCFD1D9D88BD}"/>
              </a:ext>
            </a:extLst>
          </p:cNvPr>
          <p:cNvSpPr>
            <a:spLocks noGrp="1"/>
          </p:cNvSpPr>
          <p:nvPr>
            <p:ph idx="4294967295"/>
          </p:nvPr>
        </p:nvSpPr>
        <p:spPr>
          <a:xfrm>
            <a:off x="495300" y="764704"/>
            <a:ext cx="9210228" cy="5147940"/>
          </a:xfrm>
        </p:spPr>
        <p:txBody>
          <a:bodyPr/>
          <a:lstStyle/>
          <a:p>
            <a:pPr>
              <a:spcBef>
                <a:spcPts val="0"/>
              </a:spcBef>
            </a:pPr>
            <a:r>
              <a:rPr lang="en-US" altLang="en-US" sz="1800" dirty="0"/>
              <a:t>Coronavirus Preparedness Group has been meeting for several weeks bringing together leads from across the business to plan as the situation develops.</a:t>
            </a:r>
          </a:p>
          <a:p>
            <a:pPr>
              <a:spcBef>
                <a:spcPts val="0"/>
              </a:spcBef>
            </a:pPr>
            <a:r>
              <a:rPr lang="en-US" altLang="en-US" sz="1800" dirty="0"/>
              <a:t>Additional capacity for coms &amp; business support started to support DPH from 02/03/20, additional OD support from 06/03/20.</a:t>
            </a:r>
          </a:p>
          <a:p>
            <a:pPr>
              <a:spcBef>
                <a:spcPts val="0"/>
              </a:spcBef>
            </a:pPr>
            <a:r>
              <a:rPr lang="en-US" altLang="en-US" sz="1800" dirty="0"/>
              <a:t>Increasing communication with staff and elected members, including Yam Jam with Director of Public Health, CEO email, Managers Briefing on Isolation guidance, Building management messages. Messaging added to corporate desktop screens.</a:t>
            </a:r>
          </a:p>
          <a:p>
            <a:pPr>
              <a:spcBef>
                <a:spcPts val="0"/>
              </a:spcBef>
            </a:pPr>
            <a:r>
              <a:rPr lang="en-US" altLang="en-US" sz="1800" dirty="0"/>
              <a:t>Directors have been updating business continuity plans and there has been a training update session for business continuity leads.</a:t>
            </a:r>
          </a:p>
          <a:p>
            <a:pPr>
              <a:spcBef>
                <a:spcPts val="0"/>
              </a:spcBef>
            </a:pPr>
            <a:r>
              <a:rPr lang="en-US" altLang="en-US" sz="1800" dirty="0"/>
              <a:t>Commissioners have been prompting providers to test business continuity planning, especially in social care.</a:t>
            </a:r>
          </a:p>
          <a:p>
            <a:pPr>
              <a:spcBef>
                <a:spcPts val="0"/>
              </a:spcBef>
            </a:pPr>
            <a:r>
              <a:rPr lang="en-US" altLang="en-US" sz="1800" dirty="0"/>
              <a:t>Significant engagement with Chinese Community around community tensions led by Community Safety &amp; Resilience.</a:t>
            </a:r>
          </a:p>
          <a:p>
            <a:pPr>
              <a:spcBef>
                <a:spcPts val="0"/>
              </a:spcBef>
            </a:pPr>
            <a:r>
              <a:rPr lang="en-US" altLang="en-US" sz="1800" dirty="0"/>
              <a:t>On-going work to map potential economic impact working with WMCA.</a:t>
            </a:r>
          </a:p>
          <a:p>
            <a:pPr>
              <a:spcBef>
                <a:spcPts val="0"/>
              </a:spcBef>
            </a:pPr>
            <a:r>
              <a:rPr lang="en-US" altLang="en-US" sz="1800" dirty="0"/>
              <a:t>Review of estate footprint and cleaning arrangements, ordering of hand sanitizer stock for high footfall BCC venues, increasing availability of soap in kitchens and increased signage.</a:t>
            </a:r>
          </a:p>
          <a:p>
            <a:pPr>
              <a:spcBef>
                <a:spcPts val="0"/>
              </a:spcBef>
            </a:pPr>
            <a:r>
              <a:rPr lang="en-US" altLang="en-US" sz="1800" dirty="0"/>
              <a:t>Stand down all non-essential international business travel.</a:t>
            </a: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5BB1370D-85E0-4EFA-B749-63882F10721C}"/>
              </a:ext>
            </a:extLst>
          </p:cNvPr>
          <p:cNvSpPr>
            <a:spLocks noGrp="1"/>
          </p:cNvSpPr>
          <p:nvPr>
            <p:ph type="title"/>
          </p:nvPr>
        </p:nvSpPr>
        <p:spPr>
          <a:xfrm>
            <a:off x="495300" y="274638"/>
            <a:ext cx="8915400" cy="993775"/>
          </a:xfrm>
        </p:spPr>
        <p:txBody>
          <a:bodyPr/>
          <a:lstStyle/>
          <a:p>
            <a:r>
              <a:rPr lang="en-US" altLang="en-US"/>
              <a:t>BCC Next Steps w/c 09/03/20</a:t>
            </a:r>
          </a:p>
        </p:txBody>
      </p:sp>
      <p:sp>
        <p:nvSpPr>
          <p:cNvPr id="28675" name="Slide Number Placeholder 3">
            <a:extLst>
              <a:ext uri="{FF2B5EF4-FFF2-40B4-BE49-F238E27FC236}">
                <a16:creationId xmlns:a16="http://schemas.microsoft.com/office/drawing/2014/main" id="{BBD16007-A22F-405F-BD4B-FA5F45F3C727}"/>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60B69304-221D-4F52-9CB1-297E24BA6913}" type="slidenum">
              <a:rPr lang="en-GB" altLang="en-US" sz="1000">
                <a:solidFill>
                  <a:srgbClr val="898989"/>
                </a:solidFill>
              </a:rPr>
              <a:pPr>
                <a:spcBef>
                  <a:spcPct val="0"/>
                </a:spcBef>
                <a:buFontTx/>
                <a:buNone/>
              </a:pPr>
              <a:t>14</a:t>
            </a:fld>
            <a:endParaRPr lang="en-GB" altLang="en-US" sz="1000">
              <a:solidFill>
                <a:srgbClr val="898989"/>
              </a:solidFill>
            </a:endParaRPr>
          </a:p>
        </p:txBody>
      </p:sp>
      <p:sp>
        <p:nvSpPr>
          <p:cNvPr id="28676" name="Content Placeholder 2">
            <a:extLst>
              <a:ext uri="{FF2B5EF4-FFF2-40B4-BE49-F238E27FC236}">
                <a16:creationId xmlns:a16="http://schemas.microsoft.com/office/drawing/2014/main" id="{4490D5A0-456C-493D-968A-645FA5578E11}"/>
              </a:ext>
            </a:extLst>
          </p:cNvPr>
          <p:cNvSpPr>
            <a:spLocks noGrp="1"/>
          </p:cNvSpPr>
          <p:nvPr>
            <p:ph idx="4294967295"/>
          </p:nvPr>
        </p:nvSpPr>
        <p:spPr>
          <a:xfrm>
            <a:off x="495300" y="1165225"/>
            <a:ext cx="8915400" cy="4525963"/>
          </a:xfrm>
        </p:spPr>
        <p:txBody>
          <a:bodyPr/>
          <a:lstStyle/>
          <a:p>
            <a:r>
              <a:rPr lang="en-US" altLang="en-US" sz="2000"/>
              <a:t>PH Division moving into business continuity mode to release more specialist capacity to support response. This will include an identified Service Manager lead for each directorate to support liaison.</a:t>
            </a:r>
          </a:p>
          <a:p>
            <a:r>
              <a:rPr lang="en-US" altLang="en-US" sz="2000"/>
              <a:t>CLT reviewing business continuity plans for co-dependencies, followed by ELT session to test shared understanding and approach as one council.</a:t>
            </a:r>
          </a:p>
          <a:p>
            <a:r>
              <a:rPr lang="en-US" altLang="en-US" sz="2000"/>
              <a:t>Communication road show to ensure message reaching sites with workforce with low digital access e.g. depots.</a:t>
            </a:r>
          </a:p>
          <a:p>
            <a:r>
              <a:rPr lang="en-US" altLang="en-US" sz="2000"/>
              <a:t>Initiate entrance &amp; canteen hand sanitisers in high volume CAB locations and some other sites. Increase soap in all kitchen facilities &amp; increase signage &amp; handwashing awareness.</a:t>
            </a:r>
          </a:p>
          <a:p>
            <a:r>
              <a:rPr lang="en-US" altLang="en-US" sz="2000"/>
              <a:t>Initiate weekly YamJam for staff and weekly Covid19 staff briefing.</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F96FF102-0920-4013-B523-81B53C6AAB5A}"/>
              </a:ext>
            </a:extLst>
          </p:cNvPr>
          <p:cNvSpPr>
            <a:spLocks noGrp="1"/>
          </p:cNvSpPr>
          <p:nvPr>
            <p:ph type="title"/>
          </p:nvPr>
        </p:nvSpPr>
        <p:spPr>
          <a:xfrm>
            <a:off x="495300" y="274638"/>
            <a:ext cx="8915400" cy="993775"/>
          </a:xfrm>
        </p:spPr>
        <p:txBody>
          <a:bodyPr/>
          <a:lstStyle/>
          <a:p>
            <a:r>
              <a:rPr lang="en-US" altLang="en-US"/>
              <a:t>BCC External Action</a:t>
            </a:r>
          </a:p>
        </p:txBody>
      </p:sp>
      <p:sp>
        <p:nvSpPr>
          <p:cNvPr id="29699" name="Slide Number Placeholder 3">
            <a:extLst>
              <a:ext uri="{FF2B5EF4-FFF2-40B4-BE49-F238E27FC236}">
                <a16:creationId xmlns:a16="http://schemas.microsoft.com/office/drawing/2014/main" id="{49775D32-6D10-4B52-B72B-7E88EE8B5F5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A314434C-0006-4453-A675-3FAA937566AD}" type="slidenum">
              <a:rPr lang="en-GB" altLang="en-US" sz="1000">
                <a:solidFill>
                  <a:srgbClr val="898989"/>
                </a:solidFill>
              </a:rPr>
              <a:pPr>
                <a:spcBef>
                  <a:spcPct val="0"/>
                </a:spcBef>
                <a:buFontTx/>
                <a:buNone/>
              </a:pPr>
              <a:t>15</a:t>
            </a:fld>
            <a:endParaRPr lang="en-GB" altLang="en-US" sz="1000">
              <a:solidFill>
                <a:srgbClr val="898989"/>
              </a:solidFill>
            </a:endParaRPr>
          </a:p>
        </p:txBody>
      </p:sp>
      <p:sp>
        <p:nvSpPr>
          <p:cNvPr id="29700" name="Content Placeholder 2">
            <a:extLst>
              <a:ext uri="{FF2B5EF4-FFF2-40B4-BE49-F238E27FC236}">
                <a16:creationId xmlns:a16="http://schemas.microsoft.com/office/drawing/2014/main" id="{8373381E-8ED4-480F-A857-A522A708890B}"/>
              </a:ext>
            </a:extLst>
          </p:cNvPr>
          <p:cNvSpPr>
            <a:spLocks noGrp="1"/>
          </p:cNvSpPr>
          <p:nvPr>
            <p:ph idx="4294967295"/>
          </p:nvPr>
        </p:nvSpPr>
        <p:spPr>
          <a:xfrm>
            <a:off x="495300" y="1125538"/>
            <a:ext cx="8915400" cy="4813300"/>
          </a:xfrm>
        </p:spPr>
        <p:txBody>
          <a:bodyPr/>
          <a:lstStyle/>
          <a:p>
            <a:r>
              <a:rPr lang="en-US" altLang="en-US" sz="2000"/>
              <a:t>Active promotion of national messaging via BCC platforms and social media.</a:t>
            </a:r>
          </a:p>
          <a:p>
            <a:r>
              <a:rPr lang="en-US" altLang="en-US" sz="2000"/>
              <a:t>BCC extranet web-page created to signpost to national advice and information.</a:t>
            </a:r>
          </a:p>
          <a:p>
            <a:r>
              <a:rPr lang="en-US" altLang="en-US" sz="2000"/>
              <a:t>DPH providing ad hoc advice &amp; input to NHS, Universities, Schools, Businesses &amp; Vol. sector and WMCA.</a:t>
            </a:r>
          </a:p>
          <a:p>
            <a:r>
              <a:rPr lang="en-US" altLang="en-US" sz="2000"/>
              <a:t>Significant work from DPH support NHS and PHE in developing response &amp; approach as situation changes.</a:t>
            </a:r>
          </a:p>
          <a:p>
            <a:r>
              <a:rPr lang="en-US" altLang="en-US" sz="2000"/>
              <a:t>Cascading advice/guidelines to partners through directorates.</a:t>
            </a:r>
          </a:p>
          <a:p>
            <a:r>
              <a:rPr lang="en-US" altLang="en-US" sz="2000"/>
              <a:t>Media briefing and engagement around first case in Birmingham.</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1C26833F-44F0-4A29-8D47-3736CC3BE3CE}"/>
              </a:ext>
            </a:extLst>
          </p:cNvPr>
          <p:cNvSpPr>
            <a:spLocks noGrp="1"/>
          </p:cNvSpPr>
          <p:nvPr>
            <p:ph type="title"/>
          </p:nvPr>
        </p:nvSpPr>
        <p:spPr>
          <a:xfrm>
            <a:off x="495300" y="274638"/>
            <a:ext cx="8915400" cy="993775"/>
          </a:xfrm>
        </p:spPr>
        <p:txBody>
          <a:bodyPr/>
          <a:lstStyle/>
          <a:p>
            <a:r>
              <a:rPr lang="en-US" altLang="en-US"/>
              <a:t>Key Message</a:t>
            </a:r>
          </a:p>
        </p:txBody>
      </p:sp>
      <p:sp>
        <p:nvSpPr>
          <p:cNvPr id="30723" name="Slide Number Placeholder 3">
            <a:extLst>
              <a:ext uri="{FF2B5EF4-FFF2-40B4-BE49-F238E27FC236}">
                <a16:creationId xmlns:a16="http://schemas.microsoft.com/office/drawing/2014/main" id="{87D3CC31-31E8-4298-B718-096A6EC779E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22DDBDEF-710E-4FF6-BAB8-A92810F8C190}" type="slidenum">
              <a:rPr lang="en-GB" altLang="en-US" sz="1000">
                <a:solidFill>
                  <a:srgbClr val="898989"/>
                </a:solidFill>
              </a:rPr>
              <a:pPr>
                <a:spcBef>
                  <a:spcPct val="0"/>
                </a:spcBef>
                <a:buFontTx/>
                <a:buNone/>
              </a:pPr>
              <a:t>16</a:t>
            </a:fld>
            <a:endParaRPr lang="en-GB" altLang="en-US" sz="1000">
              <a:solidFill>
                <a:srgbClr val="898989"/>
              </a:solidFill>
            </a:endParaRPr>
          </a:p>
        </p:txBody>
      </p:sp>
      <p:pic>
        <p:nvPicPr>
          <p:cNvPr id="30724" name="Picture 5" descr="A picture containing shirt&#10;&#10;Description automatically generated">
            <a:extLst>
              <a:ext uri="{FF2B5EF4-FFF2-40B4-BE49-F238E27FC236}">
                <a16:creationId xmlns:a16="http://schemas.microsoft.com/office/drawing/2014/main" id="{22350215-7ED8-48D0-9359-ABC36D40E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88" y="1131888"/>
            <a:ext cx="10086976" cy="566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2FA04BF7-B0BB-491E-8927-BC6440FA41B8}"/>
              </a:ext>
            </a:extLst>
          </p:cNvPr>
          <p:cNvSpPr>
            <a:spLocks noGrp="1"/>
          </p:cNvSpPr>
          <p:nvPr>
            <p:ph type="title"/>
          </p:nvPr>
        </p:nvSpPr>
        <p:spPr>
          <a:xfrm>
            <a:off x="495300" y="274638"/>
            <a:ext cx="8915400" cy="993775"/>
          </a:xfrm>
        </p:spPr>
        <p:txBody>
          <a:bodyPr/>
          <a:lstStyle/>
          <a:p>
            <a:r>
              <a:rPr lang="en-US" altLang="en-US"/>
              <a:t>Handwashing Guidelines</a:t>
            </a:r>
          </a:p>
        </p:txBody>
      </p:sp>
      <p:sp>
        <p:nvSpPr>
          <p:cNvPr id="31747" name="Content Placeholder 6">
            <a:extLst>
              <a:ext uri="{FF2B5EF4-FFF2-40B4-BE49-F238E27FC236}">
                <a16:creationId xmlns:a16="http://schemas.microsoft.com/office/drawing/2014/main" id="{863AFFFE-C924-4223-8F9A-F66001DFE0E6}"/>
              </a:ext>
            </a:extLst>
          </p:cNvPr>
          <p:cNvSpPr>
            <a:spLocks noGrp="1"/>
          </p:cNvSpPr>
          <p:nvPr>
            <p:ph idx="1"/>
          </p:nvPr>
        </p:nvSpPr>
        <p:spPr>
          <a:xfrm>
            <a:off x="495300" y="1412875"/>
            <a:ext cx="4241800" cy="4525963"/>
          </a:xfrm>
        </p:spPr>
        <p:txBody>
          <a:bodyPr/>
          <a:lstStyle/>
          <a:p>
            <a:r>
              <a:rPr lang="en-US" altLang="en-US"/>
              <a:t>Water and soap is better than hand sanitizer.</a:t>
            </a:r>
          </a:p>
          <a:p>
            <a:r>
              <a:rPr lang="en-US" altLang="en-US"/>
              <a:t>Bar soap is as good as liquid soap.</a:t>
            </a:r>
          </a:p>
          <a:p>
            <a:r>
              <a:rPr lang="en-US" altLang="en-US"/>
              <a:t>Hand sanitizer must include over 60% alcohol to be effective.</a:t>
            </a:r>
          </a:p>
          <a:p>
            <a:r>
              <a:rPr lang="en-US" altLang="en-US"/>
              <a:t>Advice is to wash hands more frequently and for at least 20 seconds (2 rounds of happy birthday).</a:t>
            </a:r>
          </a:p>
        </p:txBody>
      </p:sp>
      <p:sp>
        <p:nvSpPr>
          <p:cNvPr id="31748" name="Slide Number Placeholder 3">
            <a:extLst>
              <a:ext uri="{FF2B5EF4-FFF2-40B4-BE49-F238E27FC236}">
                <a16:creationId xmlns:a16="http://schemas.microsoft.com/office/drawing/2014/main" id="{934F9AB5-2865-4A90-904D-F827339B2A24}"/>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322F79F8-1EAE-4546-875B-67837B344DAB}" type="slidenum">
              <a:rPr lang="en-GB" altLang="en-US" sz="1000">
                <a:solidFill>
                  <a:srgbClr val="898989"/>
                </a:solidFill>
              </a:rPr>
              <a:pPr>
                <a:spcBef>
                  <a:spcPct val="0"/>
                </a:spcBef>
                <a:buFontTx/>
                <a:buNone/>
              </a:pPr>
              <a:t>17</a:t>
            </a:fld>
            <a:endParaRPr lang="en-GB" altLang="en-US" sz="1000">
              <a:solidFill>
                <a:srgbClr val="898989"/>
              </a:solidFill>
            </a:endParaRPr>
          </a:p>
        </p:txBody>
      </p:sp>
      <p:pic>
        <p:nvPicPr>
          <p:cNvPr id="31749" name="Picture 5" descr="A screenshot of a cell phone&#10;&#10;Description automatically generated">
            <a:extLst>
              <a:ext uri="{FF2B5EF4-FFF2-40B4-BE49-F238E27FC236}">
                <a16:creationId xmlns:a16="http://schemas.microsoft.com/office/drawing/2014/main" id="{86450DC2-27BD-48C3-A0FC-B7E75AD41F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0"/>
            <a:ext cx="49530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10BABD17-47C9-4EB6-B11B-4197330FF835}"/>
              </a:ext>
            </a:extLst>
          </p:cNvPr>
          <p:cNvSpPr>
            <a:spLocks noGrp="1"/>
          </p:cNvSpPr>
          <p:nvPr>
            <p:ph type="title"/>
          </p:nvPr>
        </p:nvSpPr>
        <p:spPr>
          <a:xfrm>
            <a:off x="495300" y="274638"/>
            <a:ext cx="8915400" cy="993775"/>
          </a:xfrm>
        </p:spPr>
        <p:txBody>
          <a:bodyPr/>
          <a:lstStyle/>
          <a:p>
            <a:r>
              <a:rPr lang="en-US" altLang="en-US"/>
              <a:t>Message for Managers</a:t>
            </a:r>
          </a:p>
        </p:txBody>
      </p:sp>
      <p:sp>
        <p:nvSpPr>
          <p:cNvPr id="32771" name="Slide Number Placeholder 3">
            <a:extLst>
              <a:ext uri="{FF2B5EF4-FFF2-40B4-BE49-F238E27FC236}">
                <a16:creationId xmlns:a16="http://schemas.microsoft.com/office/drawing/2014/main" id="{66CB5613-DFD4-4CFB-BE36-2BBEB8A67F7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B98A67E9-6180-4A7E-A2BE-A2E5628E6565}" type="slidenum">
              <a:rPr lang="en-GB" altLang="en-US" sz="1000">
                <a:solidFill>
                  <a:srgbClr val="898989"/>
                </a:solidFill>
              </a:rPr>
              <a:pPr>
                <a:spcBef>
                  <a:spcPct val="0"/>
                </a:spcBef>
                <a:buFontTx/>
                <a:buNone/>
              </a:pPr>
              <a:t>18</a:t>
            </a:fld>
            <a:endParaRPr lang="en-GB" altLang="en-US" sz="1000">
              <a:solidFill>
                <a:srgbClr val="898989"/>
              </a:solidFill>
            </a:endParaRPr>
          </a:p>
        </p:txBody>
      </p:sp>
      <p:sp>
        <p:nvSpPr>
          <p:cNvPr id="32772" name="Content Placeholder 2">
            <a:extLst>
              <a:ext uri="{FF2B5EF4-FFF2-40B4-BE49-F238E27FC236}">
                <a16:creationId xmlns:a16="http://schemas.microsoft.com/office/drawing/2014/main" id="{C2FC7D26-589F-4118-BA21-4B0845C52C5B}"/>
              </a:ext>
            </a:extLst>
          </p:cNvPr>
          <p:cNvSpPr>
            <a:spLocks noGrp="1"/>
          </p:cNvSpPr>
          <p:nvPr>
            <p:ph idx="4294967295"/>
          </p:nvPr>
        </p:nvSpPr>
        <p:spPr>
          <a:xfrm>
            <a:off x="495300" y="1052513"/>
            <a:ext cx="8420100" cy="4525962"/>
          </a:xfrm>
        </p:spPr>
        <p:txBody>
          <a:bodyPr/>
          <a:lstStyle/>
          <a:p>
            <a:r>
              <a:rPr lang="en-US" altLang="en-US" sz="2000"/>
              <a:t>Remember your staff will look to you to set the tone and approach. There is one case in Birmingham currently and we are well prepared. Please be aware of your response and language.</a:t>
            </a:r>
          </a:p>
          <a:p>
            <a:r>
              <a:rPr lang="en-US" altLang="en-US" sz="2000"/>
              <a:t>We are producing central guidance as one Council, please use this to brief staff and do not create ad hoc briefing or cascade media information without discussion with your director or the central Covid team.</a:t>
            </a:r>
          </a:p>
          <a:p>
            <a:r>
              <a:rPr lang="en-US" altLang="en-US" sz="2000"/>
              <a:t>Review your forward plan for any conferences or large scale events and consider potential risks.</a:t>
            </a:r>
          </a:p>
          <a:p>
            <a:r>
              <a:rPr lang="en-US" altLang="en-US" sz="2000"/>
              <a:t>Ensure you are familiar with the directorate business continuity plan and start to plan for the next phase when we start to step down services to prioritise business continuity.</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B3B6B73B-80ED-42A4-AF49-3F9E6962D967}"/>
              </a:ext>
            </a:extLst>
          </p:cNvPr>
          <p:cNvSpPr>
            <a:spLocks noGrp="1"/>
          </p:cNvSpPr>
          <p:nvPr>
            <p:ph type="title"/>
          </p:nvPr>
        </p:nvSpPr>
        <p:spPr>
          <a:xfrm>
            <a:off x="495300" y="274638"/>
            <a:ext cx="8915400" cy="993775"/>
          </a:xfrm>
        </p:spPr>
        <p:txBody>
          <a:bodyPr/>
          <a:lstStyle/>
          <a:p>
            <a:r>
              <a:rPr lang="en-US" altLang="en-US"/>
              <a:t>Summary Points</a:t>
            </a:r>
          </a:p>
        </p:txBody>
      </p:sp>
      <p:sp>
        <p:nvSpPr>
          <p:cNvPr id="33795" name="Slide Number Placeholder 3">
            <a:extLst>
              <a:ext uri="{FF2B5EF4-FFF2-40B4-BE49-F238E27FC236}">
                <a16:creationId xmlns:a16="http://schemas.microsoft.com/office/drawing/2014/main" id="{6671A01D-717F-48BC-8CD5-1DB35EBC0F34}"/>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Nova" panose="020B05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2pPr>
            <a:lvl3pPr marL="1143000" indent="-228600">
              <a:spcBef>
                <a:spcPct val="20000"/>
              </a:spcBef>
              <a:buFont typeface="Arial Nova Light" panose="020B0304020202020204" pitchFamily="34" charset="0"/>
              <a:buChar char="–"/>
              <a:defRPr>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Nova Light" panose="020B0304020202020204" pitchFamily="34" charset="0"/>
                <a:ea typeface="Arial Nova Light" panose="020B0304020202020204" pitchFamily="34" charset="0"/>
                <a:cs typeface="Arial Nova Light" panose="020B0304020202020204" pitchFamily="34" charset="0"/>
              </a:defRPr>
            </a:lvl9pPr>
          </a:lstStyle>
          <a:p>
            <a:pPr>
              <a:spcBef>
                <a:spcPct val="0"/>
              </a:spcBef>
              <a:buFontTx/>
              <a:buNone/>
            </a:pPr>
            <a:r>
              <a:rPr lang="en-GB" altLang="en-US" sz="1000">
                <a:solidFill>
                  <a:srgbClr val="898989"/>
                </a:solidFill>
              </a:rPr>
              <a:t>PAGE </a:t>
            </a:r>
            <a:fld id="{319F49C0-DACE-4DAD-A431-00E6E6F2EC23}" type="slidenum">
              <a:rPr lang="en-GB" altLang="en-US" sz="1000">
                <a:solidFill>
                  <a:srgbClr val="898989"/>
                </a:solidFill>
              </a:rPr>
              <a:pPr>
                <a:spcBef>
                  <a:spcPct val="0"/>
                </a:spcBef>
                <a:buFontTx/>
                <a:buNone/>
              </a:pPr>
              <a:t>19</a:t>
            </a:fld>
            <a:endParaRPr lang="en-GB" altLang="en-US" sz="1000">
              <a:solidFill>
                <a:srgbClr val="898989"/>
              </a:solidFill>
            </a:endParaRPr>
          </a:p>
        </p:txBody>
      </p:sp>
      <p:sp>
        <p:nvSpPr>
          <p:cNvPr id="33796" name="Content Placeholder 2">
            <a:extLst>
              <a:ext uri="{FF2B5EF4-FFF2-40B4-BE49-F238E27FC236}">
                <a16:creationId xmlns:a16="http://schemas.microsoft.com/office/drawing/2014/main" id="{549AFD5D-BA77-4D88-B7EE-7AD528161FB8}"/>
              </a:ext>
            </a:extLst>
          </p:cNvPr>
          <p:cNvSpPr>
            <a:spLocks noGrp="1"/>
          </p:cNvSpPr>
          <p:nvPr>
            <p:ph idx="4294967295"/>
          </p:nvPr>
        </p:nvSpPr>
        <p:spPr>
          <a:xfrm>
            <a:off x="495300" y="1165225"/>
            <a:ext cx="8420100" cy="4525963"/>
          </a:xfrm>
        </p:spPr>
        <p:txBody>
          <a:bodyPr/>
          <a:lstStyle/>
          <a:p>
            <a:r>
              <a:rPr lang="en-US" altLang="en-US" sz="2000"/>
              <a:t>Covid19 </a:t>
            </a:r>
            <a:r>
              <a:rPr lang="en-GB" altLang="en-US" sz="2000"/>
              <a:t>is a virus that sits in the family of Coronavirus that includes the common cold; there is widespread media coverage because this is a new strain that is spreading rapidly and is causing significantly more deaths than normal for this virus.</a:t>
            </a:r>
          </a:p>
          <a:p>
            <a:r>
              <a:rPr lang="en-GB" altLang="en-US" sz="2000"/>
              <a:t>Good respiratory and hand hygiene is the best general defence for everyone.</a:t>
            </a:r>
          </a:p>
          <a:p>
            <a:r>
              <a:rPr lang="en-GB" altLang="en-US" sz="2000"/>
              <a:t>All staff have a role in supporting the City, and staff, to remain calm and proportionate in our approach.</a:t>
            </a:r>
          </a:p>
          <a:p>
            <a:r>
              <a:rPr lang="en-GB" altLang="en-US" sz="2000"/>
              <a:t>There will be on-going and detailed comms in the coming days/weeks to clarify BCC led actions as the situation escalates.</a:t>
            </a:r>
            <a:endParaRPr lang="en-US" altLang="en-US" sz="2000"/>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fade/>
  </p:transition>
</p:sld>
</file>

<file path=ppt/theme/theme1.xml><?xml version="1.0" encoding="utf-8"?>
<a:theme xmlns:a="http://schemas.openxmlformats.org/drawingml/2006/main" name="powerpoint_template_landscape_colour">
  <a:themeElements>
    <a:clrScheme name="BCC corporate">
      <a:dk1>
        <a:sysClr val="windowText" lastClr="000000"/>
      </a:dk1>
      <a:lt1>
        <a:sysClr val="window" lastClr="FFFFFF"/>
      </a:lt1>
      <a:dk2>
        <a:srgbClr val="7F7F7F"/>
      </a:dk2>
      <a:lt2>
        <a:srgbClr val="FFFFFF"/>
      </a:lt2>
      <a:accent1>
        <a:srgbClr val="BB151C"/>
      </a:accent1>
      <a:accent2>
        <a:srgbClr val="5696D2"/>
      </a:accent2>
      <a:accent3>
        <a:srgbClr val="7B237A"/>
      </a:accent3>
      <a:accent4>
        <a:srgbClr val="EDC22E"/>
      </a:accent4>
      <a:accent5>
        <a:srgbClr val="6D9F40"/>
      </a:accent5>
      <a:accent6>
        <a:srgbClr val="92A8A9"/>
      </a:accent6>
      <a:hlink>
        <a:srgbClr val="0000FF"/>
      </a:hlink>
      <a:folHlink>
        <a:srgbClr val="EDC22E"/>
      </a:folHlink>
    </a:clrScheme>
    <a:fontScheme name="BCC corporate">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91618E886DC8248B467BA3D45E4D97C" ma:contentTypeVersion="11" ma:contentTypeDescription="Create a new document." ma:contentTypeScope="" ma:versionID="b01ac813a68aceb6325c9d375f0f8339">
  <xsd:schema xmlns:xsd="http://www.w3.org/2001/XMLSchema" xmlns:xs="http://www.w3.org/2001/XMLSchema" xmlns:p="http://schemas.microsoft.com/office/2006/metadata/properties" xmlns:ns3="cf4fbdc1-3486-4097-bd2f-409effe17552" xmlns:ns4="a44b952a-cdab-49d8-a572-68fa4f4b8e9d" targetNamespace="http://schemas.microsoft.com/office/2006/metadata/properties" ma:root="true" ma:fieldsID="6436dc42fd02a03ed1e1185891935cdd" ns3:_="" ns4:_="">
    <xsd:import namespace="cf4fbdc1-3486-4097-bd2f-409effe17552"/>
    <xsd:import namespace="a44b952a-cdab-49d8-a572-68fa4f4b8e9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4fbdc1-3486-4097-bd2f-409effe175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4b952a-cdab-49d8-a572-68fa4f4b8e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9F2B092-A5B9-4233-BE62-4041325B93F9}">
  <ds:schemaRefs>
    <ds:schemaRef ds:uri="http://schemas.microsoft.com/sharepoint/v3/contenttype/forms"/>
  </ds:schemaRefs>
</ds:datastoreItem>
</file>

<file path=customXml/itemProps2.xml><?xml version="1.0" encoding="utf-8"?>
<ds:datastoreItem xmlns:ds="http://schemas.openxmlformats.org/officeDocument/2006/customXml" ds:itemID="{14AEEF3F-8300-4808-8AB6-6C26B5E732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4fbdc1-3486-4097-bd2f-409effe17552"/>
    <ds:schemaRef ds:uri="a44b952a-cdab-49d8-a572-68fa4f4b8e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2726CC8-BDCF-4C65-96B3-BF505046B38C}">
  <ds:schemaRefs>
    <ds:schemaRef ds:uri="http://purl.org/dc/terms/"/>
    <ds:schemaRef ds:uri="cf4fbdc1-3486-4097-bd2f-409effe17552"/>
    <ds:schemaRef ds:uri="http://schemas.microsoft.com/office/2006/documentManagement/types"/>
    <ds:schemaRef ds:uri="http://schemas.microsoft.com/office/infopath/2007/PartnerControls"/>
    <ds:schemaRef ds:uri="http://purl.org/dc/elements/1.1/"/>
    <ds:schemaRef ds:uri="http://schemas.microsoft.com/office/2006/metadata/properties"/>
    <ds:schemaRef ds:uri="a44b952a-cdab-49d8-a572-68fa4f4b8e9d"/>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powerpoint_template_landscape_colour</Template>
  <TotalTime>7226</TotalTime>
  <Words>1791</Words>
  <Application>Microsoft Office PowerPoint</Application>
  <PresentationFormat>A4 Paper (210x297 mm)</PresentationFormat>
  <Paragraphs>149</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Nova</vt:lpstr>
      <vt:lpstr>Arial Nova Light</vt:lpstr>
      <vt:lpstr>Calibri</vt:lpstr>
      <vt:lpstr>Wingdings</vt:lpstr>
      <vt:lpstr>powerpoint_template_landscape_colour</vt:lpstr>
      <vt:lpstr>Coronavirus – Covid19 Overview</vt:lpstr>
      <vt:lpstr>Coronavirus- Covid19</vt:lpstr>
      <vt:lpstr>Current Global Picture</vt:lpstr>
      <vt:lpstr>Current UK picture</vt:lpstr>
      <vt:lpstr>PowerPoint Presentation</vt:lpstr>
      <vt:lpstr>Wider impacts of Covid19</vt:lpstr>
      <vt:lpstr>Isolation &amp; Testing Advice</vt:lpstr>
      <vt:lpstr>Testing, Contact tracing &amp; Management</vt:lpstr>
      <vt:lpstr>National Response Action Plan</vt:lpstr>
      <vt:lpstr>Flattening the curve</vt:lpstr>
      <vt:lpstr>National Guidelines</vt:lpstr>
      <vt:lpstr>Business Continuity Planning</vt:lpstr>
      <vt:lpstr>BCC Internal Action</vt:lpstr>
      <vt:lpstr>BCC Next Steps w/c 09/03/20</vt:lpstr>
      <vt:lpstr>BCC External Action</vt:lpstr>
      <vt:lpstr>Key Message</vt:lpstr>
      <vt:lpstr>Handwashing Guidelines</vt:lpstr>
      <vt:lpstr>Message for Managers</vt:lpstr>
      <vt:lpstr>Summary Points</vt:lpstr>
      <vt:lpstr>PowerPoint Presentation</vt:lpstr>
    </vt:vector>
  </TitlesOfParts>
  <Company>Service Birmingham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Infant Mortality</dc:title>
  <dc:creator>Service Birmingham</dc:creator>
  <cp:keywords>Birmingham City Council</cp:keywords>
  <cp:lastModifiedBy>Tony Willis</cp:lastModifiedBy>
  <cp:revision>144</cp:revision>
  <cp:lastPrinted>2019-04-04T08:19:55Z</cp:lastPrinted>
  <dcterms:created xsi:type="dcterms:W3CDTF">2019-03-04T13:03:59Z</dcterms:created>
  <dcterms:modified xsi:type="dcterms:W3CDTF">2020-03-11T22:10:03Z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0x010100991618E886DC8248B467BA3D45E4D97C</vt:lpwstr>
  </property>
</Properties>
</file>